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78" r:id="rId4"/>
    <p:sldId id="276" r:id="rId5"/>
    <p:sldId id="588" r:id="rId6"/>
    <p:sldId id="591" r:id="rId7"/>
    <p:sldId id="259" r:id="rId8"/>
    <p:sldId id="260" r:id="rId9"/>
    <p:sldId id="261" r:id="rId10"/>
    <p:sldId id="298" r:id="rId11"/>
    <p:sldId id="299" r:id="rId12"/>
    <p:sldId id="352" r:id="rId13"/>
    <p:sldId id="592" r:id="rId14"/>
    <p:sldId id="262" r:id="rId15"/>
    <p:sldId id="356" r:id="rId16"/>
    <p:sldId id="302" r:id="rId17"/>
    <p:sldId id="304" r:id="rId18"/>
    <p:sldId id="593" r:id="rId19"/>
    <p:sldId id="594" r:id="rId20"/>
    <p:sldId id="595" r:id="rId21"/>
    <p:sldId id="331" r:id="rId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AD672-E120-4F02-AE0C-3868FD0EDD7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C2465-838C-4C48-9084-8938EC0FA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73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842426-D672-4F36-9C1E-09457E4D82EB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91238" cy="3427412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3213"/>
          </a:xfrm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3841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073FD9-4BD8-BA80-CF83-5042A18BA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D9B184F-5FCC-8EAB-CB5B-F1E2ECD0E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FA5DAF-FB2E-0357-C288-DE420C99C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8F9AAD-FCAD-C92D-E2E4-99DA9646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31B7DE-E236-AA87-D868-4A141E3E8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79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988BED-7B64-F3C0-D51A-D6237CE7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5D78C3-CB06-86C0-4578-1ECCE74E2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479F02-1DAB-BCB8-8309-BDEAB07E1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B3A7DC-08BA-F7E2-DF14-886C227D6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BB7004-2372-7D0C-F2BD-17BFDAB2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59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D773F00-011A-4671-BF01-114D43A92F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F78A40-4E26-7D4D-B578-5CFC7DC02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49C8CC-47C8-6F13-738D-619B1336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490013-AC97-BF27-641A-02935A58E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423F36-C79F-A971-0813-68930648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231D36-6A89-5284-CE69-E85DC71A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1E4138-E026-E34E-5E45-F5ED0CEAC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450CAA-EBA9-E23D-6DB0-460135F0D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13908D-1988-ECEE-12E4-0E04BF219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D7473F-C629-98B4-DEAD-21BFA3AF4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8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06D48F-6799-2DA8-1CDD-B0E16F893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9AE673-3F72-EECD-4468-5286DBD97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8E95A1-2972-88F2-6942-B219FEEF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6BAD4E-AFA9-D00E-5ECC-8F32386C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8C51A5-3FE9-B191-7C49-B6A8B438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379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5C0502-549D-4CD9-7B9E-31702CB15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E76517-0094-D54E-26F3-0FF1C12332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442700-19CD-50F0-C2C5-25DB3EACB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349E12-5F24-B8F6-4A45-F4E4D7EB9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858394-FF09-E513-C96A-CD770C56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AFDCAF-EB97-C44B-492D-1D46E9C1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35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178DBC-4363-4F77-478C-D04FD088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D3C195-06EA-E724-BD99-14C3B49D2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33D24D-9C32-EDEB-E017-A3642755E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8643F5-11F3-99D6-ADD3-C8ABD232E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594A181-860D-FF5A-3510-75D937100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720BF7F-8FC0-C0FA-3408-F1A79AF62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319E8AC-4D5B-0144-84C8-3ED84C56E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2C47E6C-7DC5-D244-1B69-C254D2D82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00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FD280B-19C4-6D46-5101-E2264D3B3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47129C-0FBD-767F-1B03-8904D940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EF3015-0EAC-B171-F3B9-F2376136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C0D534-9CF2-5B80-96E4-D0844D756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73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345CCB-EACA-3F17-163F-936837792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B256AB7-0843-E9EE-82A2-81C9770E2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364EE5-8F8D-5374-8748-2935532E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09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C550D2-5FBA-45B1-9FAF-644786B58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211A56-5AB0-83EE-1A65-D6F9AFC9A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24A837-660F-5DED-4121-8A190C1B7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0E8360-7BBD-4EFB-A7D4-AFBEA5642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3EDB26-F9A1-B57E-0B59-384BE92E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769750-D953-8A9A-0D92-2C5C14133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6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60D120-67A8-D558-9923-B36BD79F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311F300-531A-5A38-B393-65F8694DF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383DD0-433C-0D1F-F060-A1578EAB6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D52C90-026E-DC2B-5E05-05D811DE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F1B90F-263C-0857-498D-42BC7A6BE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1BB66D-4005-CD12-7A9D-8334C932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69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D409F5-2BC2-BE91-F9B1-F6410BD9D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820160-8E8D-DBCB-8EC9-EF6D66CBF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0A6123-3A79-7ED8-5AF2-26C5C9EAA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F3F121-6324-4E1D-B603-37B98F8EADC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0E5E01-5E78-A660-2E17-6A13695BD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0C1658-4685-FE5C-C589-1449A9FBE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E26FD0-CEB1-4AD0-B4BA-01F7CE200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89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167B52-0FFD-82C2-A3E7-A1141BDB9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145" y="868362"/>
            <a:ext cx="9144000" cy="2387600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Structure of multi-neutron system and future study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F98247-6319-1524-1EE1-E0DE6C648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3972" y="4333876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sz="3200" dirty="0"/>
              <a:t>E. Hiyama(Tohoku Univ./RIKEN)</a:t>
            </a:r>
          </a:p>
          <a:p>
            <a:r>
              <a:rPr lang="en-US" altLang="ja-JP" sz="3200" dirty="0"/>
              <a:t>Rimantas </a:t>
            </a:r>
            <a:r>
              <a:rPr lang="en-US" altLang="ja-JP" sz="3200" dirty="0" err="1"/>
              <a:t>Lazausukas</a:t>
            </a:r>
            <a:r>
              <a:rPr lang="en-US" altLang="ja-JP" sz="3200" dirty="0"/>
              <a:t>(Strasbourg)</a:t>
            </a:r>
          </a:p>
          <a:p>
            <a:r>
              <a:rPr kumimoji="1" lang="en-US" altLang="ja-JP" sz="3200" dirty="0"/>
              <a:t>Jaume Carbonell(Orsay/CNRS)</a:t>
            </a:r>
          </a:p>
          <a:p>
            <a:r>
              <a:rPr lang="en-US" altLang="ja-JP" sz="3200" dirty="0"/>
              <a:t>Tobias Frederico(ITA)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03069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063552" y="836713"/>
            <a:ext cx="80986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Recently, </a:t>
            </a:r>
            <a:r>
              <a:rPr lang="en-US" altLang="ja-JP" sz="2400" baseline="30000" dirty="0"/>
              <a:t>8</a:t>
            </a:r>
            <a:r>
              <a:rPr lang="en-US" altLang="ja-JP" sz="2400" dirty="0"/>
              <a:t>He (p,2p) </a:t>
            </a:r>
            <a:r>
              <a:rPr lang="en-US" altLang="ja-JP" sz="2400" baseline="30000" dirty="0"/>
              <a:t>7</a:t>
            </a:r>
            <a:r>
              <a:rPr lang="en-US" altLang="ja-JP" sz="2400" dirty="0"/>
              <a:t>H reaction has been done at RIBF.</a:t>
            </a:r>
          </a:p>
          <a:p>
            <a:r>
              <a:rPr lang="en-US" altLang="ja-JP" sz="2400" dirty="0"/>
              <a:t>RIBF Experimental Proposal NP1512-SAMURAI34.</a:t>
            </a:r>
          </a:p>
          <a:p>
            <a:r>
              <a:rPr lang="en-US" altLang="ja-JP" sz="2400" dirty="0"/>
              <a:t>The analysis is on going.</a:t>
            </a:r>
            <a:endParaRPr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03512" y="2420889"/>
            <a:ext cx="91294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Then, it is timely to calculate </a:t>
            </a:r>
            <a:r>
              <a:rPr lang="en-US" altLang="ja-JP" sz="2400" baseline="30000" dirty="0"/>
              <a:t>7</a:t>
            </a:r>
            <a:r>
              <a:rPr lang="en-US" altLang="ja-JP" sz="2400" dirty="0"/>
              <a:t>H to obtain the energy and width</a:t>
            </a:r>
          </a:p>
          <a:p>
            <a:r>
              <a:rPr lang="en-US" altLang="ja-JP" sz="2400" dirty="0"/>
              <a:t>theoretically.</a:t>
            </a:r>
            <a:endParaRPr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5521" y="260649"/>
            <a:ext cx="3204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Experiment situation:</a:t>
            </a:r>
            <a:endParaRPr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91545" y="3356993"/>
            <a:ext cx="92672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Motivated by this situation, we study </a:t>
            </a:r>
            <a:r>
              <a:rPr lang="en-US" altLang="ja-JP" sz="2400" baseline="30000" dirty="0"/>
              <a:t>7</a:t>
            </a:r>
            <a:r>
              <a:rPr lang="en-US" altLang="ja-JP" sz="2400" dirty="0"/>
              <a:t>H structure within the</a:t>
            </a:r>
          </a:p>
          <a:p>
            <a:r>
              <a:rPr lang="en-US" altLang="ja-JP" sz="2400" dirty="0"/>
              <a:t>framework of t+4n 5-body problem. We also discuss on the</a:t>
            </a:r>
          </a:p>
          <a:p>
            <a:r>
              <a:rPr lang="en-US" altLang="ja-JP" sz="2400" dirty="0"/>
              <a:t>energy and decay width of </a:t>
            </a:r>
            <a:r>
              <a:rPr lang="en-US" altLang="ja-JP" sz="2400" baseline="30000" dirty="0"/>
              <a:t>5</a:t>
            </a:r>
            <a:r>
              <a:rPr lang="en-US" altLang="ja-JP" sz="2400" dirty="0"/>
              <a:t>H within </a:t>
            </a:r>
            <a:r>
              <a:rPr lang="en-US" altLang="ja-JP" sz="2400" dirty="0" err="1"/>
              <a:t>t+n+n</a:t>
            </a:r>
            <a:r>
              <a:rPr lang="en-US" altLang="ja-JP" sz="2400" dirty="0"/>
              <a:t> three-body problem.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円/楕円 9"/>
          <p:cNvSpPr/>
          <p:nvPr/>
        </p:nvSpPr>
        <p:spPr>
          <a:xfrm>
            <a:off x="2351584" y="836712"/>
            <a:ext cx="1584176" cy="15841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91544" y="260648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Framework</a:t>
            </a:r>
            <a:endParaRPr lang="ja-JP" altLang="en-US" sz="2000" dirty="0"/>
          </a:p>
        </p:txBody>
      </p:sp>
      <p:sp>
        <p:nvSpPr>
          <p:cNvPr id="5" name="円/楕円 4"/>
          <p:cNvSpPr/>
          <p:nvPr/>
        </p:nvSpPr>
        <p:spPr>
          <a:xfrm>
            <a:off x="2927648" y="1628800"/>
            <a:ext cx="576064" cy="5760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/>
              <a:t>t</a:t>
            </a:r>
            <a:endParaRPr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2567608" y="1052736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n</a:t>
            </a:r>
            <a:endParaRPr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999656" y="908720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n</a:t>
            </a:r>
            <a:endParaRPr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3431704" y="1196752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n</a:t>
            </a:r>
            <a:endParaRPr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2351584" y="1556792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n</a:t>
            </a:r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51784" y="1340769"/>
            <a:ext cx="2387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/>
              <a:t>7</a:t>
            </a:r>
            <a:r>
              <a:rPr lang="en-US" altLang="ja-JP" sz="2400" dirty="0"/>
              <a:t>H=t+4n model</a:t>
            </a:r>
            <a:endParaRPr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10088" y="2204865"/>
            <a:ext cx="7665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t-n potential =&gt; there is a large degree of ambiguity.</a:t>
            </a:r>
          </a:p>
          <a:p>
            <a:r>
              <a:rPr lang="en-US" altLang="ja-JP" sz="2400" dirty="0"/>
              <a:t>Only several data for phase shift of t-n </a:t>
            </a:r>
            <a:endParaRPr lang="ja-JP" altLang="en-US" sz="24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7768" y="3025086"/>
            <a:ext cx="3952902" cy="3832915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951984" y="692696"/>
            <a:ext cx="4783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NN: Minnesota potential (central potential)</a:t>
            </a:r>
            <a:endParaRPr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1991544" y="2996952"/>
            <a:ext cx="1584176" cy="15841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2567608" y="3861048"/>
            <a:ext cx="576064" cy="5760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/>
              <a:t>t</a:t>
            </a:r>
            <a:endParaRPr lang="ja-JP" altLang="en-US" sz="2400" dirty="0"/>
          </a:p>
        </p:txBody>
      </p:sp>
      <p:sp>
        <p:nvSpPr>
          <p:cNvPr id="17" name="円/楕円 16"/>
          <p:cNvSpPr/>
          <p:nvPr/>
        </p:nvSpPr>
        <p:spPr>
          <a:xfrm>
            <a:off x="2927648" y="3284984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n</a:t>
            </a:r>
            <a:endParaRPr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2135560" y="3284984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n</a:t>
            </a:r>
            <a:endParaRPr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47729" y="3140969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/>
              <a:t>5</a:t>
            </a:r>
            <a:r>
              <a:rPr lang="en-US" altLang="ja-JP" sz="2400" dirty="0"/>
              <a:t>H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0"/>
            <a:ext cx="86772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9336360" y="260649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2</a:t>
            </a:r>
            <a:endParaRPr lang="ja-JP" altLang="en-US" sz="14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1824" y="1052736"/>
            <a:ext cx="479573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1" y="3717033"/>
            <a:ext cx="4835699" cy="294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63952" y="4293096"/>
            <a:ext cx="5004048" cy="124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5663953" y="5661249"/>
            <a:ext cx="5330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Two-body calculation of t-n is almost consistent</a:t>
            </a:r>
          </a:p>
          <a:p>
            <a:r>
              <a:rPr lang="en-US" altLang="ja-JP" dirty="0"/>
              <a:t>with that of 4-body calculation.</a:t>
            </a:r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47928" y="4077072"/>
            <a:ext cx="488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Based on four-body calculation with MT I-III</a:t>
            </a:r>
            <a:endParaRPr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133824" y="653369"/>
            <a:ext cx="6484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+   I introduce a phenomenological</a:t>
            </a:r>
          </a:p>
          <a:p>
            <a:r>
              <a:rPr lang="en-US" altLang="ja-JP" sz="2000" dirty="0"/>
              <a:t> three-body t-n-n force to obtain energy trajectory.</a:t>
            </a:r>
            <a:endParaRPr lang="ja-JP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521" y="1628800"/>
            <a:ext cx="34004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5841" y="1628801"/>
            <a:ext cx="5057031" cy="65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1991544" y="2420888"/>
            <a:ext cx="3530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V</a:t>
            </a:r>
            <a:r>
              <a:rPr lang="en-US" altLang="ja-JP" sz="2800" baseline="-25000" dirty="0"/>
              <a:t>0</a:t>
            </a:r>
            <a:r>
              <a:rPr lang="en-US" altLang="ja-JP" sz="2800" dirty="0"/>
              <a:t>,b</a:t>
            </a:r>
            <a:r>
              <a:rPr lang="en-US" altLang="ja-JP" sz="2800" baseline="-25000" dirty="0"/>
              <a:t>3</a:t>
            </a:r>
            <a:r>
              <a:rPr lang="ja-JP" altLang="en-US" sz="2800" dirty="0"/>
              <a:t>　</a:t>
            </a:r>
            <a:r>
              <a:rPr lang="en-US" altLang="ja-JP" sz="2800" dirty="0"/>
              <a:t>: parameters.</a:t>
            </a:r>
            <a:endParaRPr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77050" y="2335188"/>
            <a:ext cx="39244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Fit  so as to reproduce the</a:t>
            </a:r>
          </a:p>
          <a:p>
            <a:r>
              <a:rPr lang="en-US" altLang="ja-JP" sz="2400" dirty="0"/>
              <a:t>data of </a:t>
            </a:r>
            <a:r>
              <a:rPr lang="en-US" altLang="ja-JP" sz="2400" baseline="30000" dirty="0"/>
              <a:t>5</a:t>
            </a:r>
            <a:r>
              <a:rPr lang="en-US" altLang="ja-JP" sz="2400" dirty="0"/>
              <a:t>H</a:t>
            </a:r>
            <a:endParaRPr lang="ja-JP" altLang="en-US" sz="2400" dirty="0"/>
          </a:p>
        </p:txBody>
      </p:sp>
      <p:sp>
        <p:nvSpPr>
          <p:cNvPr id="13" name="円/楕円 12"/>
          <p:cNvSpPr/>
          <p:nvPr/>
        </p:nvSpPr>
        <p:spPr>
          <a:xfrm>
            <a:off x="4223792" y="4365104"/>
            <a:ext cx="1584176" cy="158417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4799856" y="5157192"/>
            <a:ext cx="576064" cy="57606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/>
              <a:t>t</a:t>
            </a:r>
            <a:endParaRPr lang="ja-JP" altLang="en-US" sz="2400" dirty="0"/>
          </a:p>
        </p:txBody>
      </p:sp>
      <p:sp>
        <p:nvSpPr>
          <p:cNvPr id="15" name="円/楕円 14"/>
          <p:cNvSpPr/>
          <p:nvPr/>
        </p:nvSpPr>
        <p:spPr>
          <a:xfrm>
            <a:off x="5159896" y="4581128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n</a:t>
            </a:r>
            <a:endParaRPr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4367808" y="4581128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n</a:t>
            </a:r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79977" y="4437113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/>
              <a:t>5</a:t>
            </a:r>
            <a:r>
              <a:rPr lang="en-US" altLang="ja-JP" sz="2400" dirty="0"/>
              <a:t>H</a:t>
            </a:r>
            <a:endParaRPr lang="ja-JP" altLang="en-US" sz="2400" dirty="0"/>
          </a:p>
        </p:txBody>
      </p:sp>
      <p:sp>
        <p:nvSpPr>
          <p:cNvPr id="18" name="下矢印 17"/>
          <p:cNvSpPr/>
          <p:nvPr/>
        </p:nvSpPr>
        <p:spPr>
          <a:xfrm>
            <a:off x="4727848" y="3573016"/>
            <a:ext cx="504056" cy="5760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9937" y="3573017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apply</a:t>
            </a:r>
            <a:endParaRPr lang="ja-JP" altLang="en-US" sz="2400" dirty="0"/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58F42554-16CF-227D-636B-BC0F55D28F16}"/>
              </a:ext>
            </a:extLst>
          </p:cNvPr>
          <p:cNvSpPr/>
          <p:nvPr/>
        </p:nvSpPr>
        <p:spPr>
          <a:xfrm>
            <a:off x="5807968" y="2466973"/>
            <a:ext cx="459482" cy="387351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5FBEDD-B7E3-C698-F8CF-5831177A7FCF}"/>
              </a:ext>
            </a:extLst>
          </p:cNvPr>
          <p:cNvSpPr txBox="1"/>
          <p:nvPr/>
        </p:nvSpPr>
        <p:spPr>
          <a:xfrm>
            <a:off x="4979876" y="305047"/>
            <a:ext cx="471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This is origin of breaking effect of </a:t>
            </a:r>
            <a:r>
              <a:rPr kumimoji="1" lang="en-US" altLang="ja-JP" baseline="30000" dirty="0"/>
              <a:t>3</a:t>
            </a:r>
            <a:r>
              <a:rPr kumimoji="1" lang="en-US" altLang="ja-JP" dirty="0"/>
              <a:t>H core.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FCE555-726D-891A-326F-26097FB86881}"/>
              </a:ext>
            </a:extLst>
          </p:cNvPr>
          <p:cNvSpPr txBox="1"/>
          <p:nvPr/>
        </p:nvSpPr>
        <p:spPr>
          <a:xfrm>
            <a:off x="6658181" y="5035252"/>
            <a:ext cx="52501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Question: Which experimenta</a:t>
            </a:r>
            <a:r>
              <a:rPr lang="en-US" altLang="ja-JP" sz="2400" dirty="0"/>
              <a:t>l data </a:t>
            </a:r>
          </a:p>
          <a:p>
            <a:r>
              <a:rPr lang="en-US" altLang="ja-JP" sz="2400" dirty="0"/>
              <a:t>of </a:t>
            </a:r>
            <a:r>
              <a:rPr lang="en-US" altLang="ja-JP" sz="2400" baseline="30000" dirty="0"/>
              <a:t>5</a:t>
            </a:r>
            <a:r>
              <a:rPr lang="en-US" altLang="ja-JP" sz="2400" dirty="0"/>
              <a:t>H should we </a:t>
            </a:r>
            <a:r>
              <a:rPr kumimoji="1" lang="en-US" altLang="ja-JP" sz="2400" dirty="0"/>
              <a:t>fit?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7" y="908720"/>
            <a:ext cx="540783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/>
        </p:nvSpPr>
        <p:spPr>
          <a:xfrm>
            <a:off x="2711624" y="4149080"/>
            <a:ext cx="1512168" cy="20162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00B0F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423542" y="6138019"/>
            <a:ext cx="273685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8"/>
          <p:cNvSpPr txBox="1">
            <a:spLocks noChangeArrowheads="1"/>
          </p:cNvSpPr>
          <p:nvPr/>
        </p:nvSpPr>
        <p:spPr bwMode="auto">
          <a:xfrm>
            <a:off x="2494981" y="6209458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charset="0"/>
              </a:rPr>
              <a:t>t+n+n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2855343" y="5129957"/>
            <a:ext cx="158432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0"/>
          <p:cNvSpPr txBox="1">
            <a:spLocks noChangeArrowheads="1"/>
          </p:cNvSpPr>
          <p:nvPr/>
        </p:nvSpPr>
        <p:spPr bwMode="auto">
          <a:xfrm>
            <a:off x="2207643" y="4985494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charset="0"/>
              </a:rPr>
              <a:t>1/2</a:t>
            </a:r>
            <a:r>
              <a:rPr lang="en-US" altLang="ja-JP" sz="1800" baseline="30000">
                <a:latin typeface="Arial" charset="0"/>
              </a:rPr>
              <a:t>+</a:t>
            </a:r>
            <a:endParaRPr lang="ja-JP" altLang="en-US" sz="1800" baseline="30000">
              <a:latin typeface="Arial" charset="0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468117" y="4148883"/>
            <a:ext cx="0" cy="2016125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2"/>
          <p:cNvSpPr txBox="1">
            <a:spLocks noChangeArrowheads="1"/>
          </p:cNvSpPr>
          <p:nvPr/>
        </p:nvSpPr>
        <p:spPr bwMode="auto">
          <a:xfrm>
            <a:off x="1847281" y="5274419"/>
            <a:ext cx="15953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charset="0"/>
              </a:rPr>
              <a:t>1.7±0.3 MeV</a:t>
            </a:r>
            <a:endParaRPr lang="ja-JP" altLang="en-US" sz="1800">
              <a:latin typeface="Arial" charset="0"/>
            </a:endParaRPr>
          </a:p>
        </p:txBody>
      </p:sp>
      <p:sp>
        <p:nvSpPr>
          <p:cNvPr id="12" name="テキスト ボックス 13"/>
          <p:cNvSpPr txBox="1">
            <a:spLocks noChangeArrowheads="1"/>
          </p:cNvSpPr>
          <p:nvPr/>
        </p:nvSpPr>
        <p:spPr bwMode="auto">
          <a:xfrm>
            <a:off x="3503042" y="4553694"/>
            <a:ext cx="18565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charset="0"/>
              </a:rPr>
              <a:t>Γ=1.9±0.4 MeV</a:t>
            </a:r>
            <a:endParaRPr lang="ja-JP" altLang="en-US" sz="1800" dirty="0">
              <a:latin typeface="Arial" charset="0"/>
            </a:endParaRPr>
          </a:p>
        </p:txBody>
      </p:sp>
      <p:sp>
        <p:nvSpPr>
          <p:cNvPr id="13" name="テキスト ボックス 14"/>
          <p:cNvSpPr txBox="1">
            <a:spLocks noChangeArrowheads="1"/>
          </p:cNvSpPr>
          <p:nvPr/>
        </p:nvSpPr>
        <p:spPr bwMode="auto">
          <a:xfrm>
            <a:off x="5663952" y="5445225"/>
            <a:ext cx="4741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ja-JP" sz="1800" dirty="0">
                <a:latin typeface="Arial" charset="0"/>
              </a:rPr>
              <a:t>A. </a:t>
            </a:r>
            <a:r>
              <a:rPr lang="en-US" altLang="ja-JP" sz="1800" dirty="0" err="1">
                <a:latin typeface="Arial" charset="0"/>
              </a:rPr>
              <a:t>Korcheninnikov</a:t>
            </a:r>
            <a:r>
              <a:rPr lang="en-US" altLang="ja-JP" sz="1800" dirty="0">
                <a:latin typeface="Arial" charset="0"/>
              </a:rPr>
              <a:t>, et al. Phys. Rev. </a:t>
            </a:r>
            <a:r>
              <a:rPr lang="en-US" altLang="ja-JP" sz="1800" dirty="0" err="1">
                <a:latin typeface="Arial" charset="0"/>
              </a:rPr>
              <a:t>Lett</a:t>
            </a:r>
            <a:r>
              <a:rPr lang="en-US" altLang="ja-JP" sz="1800" dirty="0">
                <a:latin typeface="Arial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charset="0"/>
              </a:rPr>
              <a:t>87 (2001) 092501.</a:t>
            </a:r>
            <a:endParaRPr lang="ja-JP" altLang="en-US" sz="1800" dirty="0">
              <a:latin typeface="Arial" charset="0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6023992" y="4077072"/>
            <a:ext cx="288032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456041" y="5085184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Close to the below </a:t>
            </a:r>
            <a:r>
              <a:rPr lang="en-US" altLang="ja-JP" dirty="0" err="1"/>
              <a:t>exp.data</a:t>
            </a:r>
            <a:r>
              <a:rPr lang="en-US" altLang="ja-JP" dirty="0"/>
              <a:t> </a:t>
            </a:r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91745" y="1"/>
            <a:ext cx="70839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R. Lazauskas, E. Hiyama, J. Carbonell, PRB 791 335 (2019)</a:t>
            </a:r>
          </a:p>
          <a:p>
            <a:r>
              <a:rPr lang="en-US" altLang="ja-JP" sz="2000" dirty="0" err="1"/>
              <a:t>Fadeev-Yakubovsky</a:t>
            </a:r>
            <a:r>
              <a:rPr lang="en-US" altLang="ja-JP" sz="2000" dirty="0"/>
              <a:t> method  calculation of </a:t>
            </a:r>
            <a:r>
              <a:rPr lang="en-US" altLang="ja-JP" sz="2000" baseline="30000" dirty="0"/>
              <a:t>5</a:t>
            </a:r>
            <a:r>
              <a:rPr lang="en-US" altLang="ja-JP" sz="2000" dirty="0"/>
              <a:t>H</a:t>
            </a:r>
          </a:p>
          <a:p>
            <a:endParaRPr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28048" y="4653136"/>
            <a:ext cx="3711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We take this result as ‘exp.’ data.</a:t>
            </a:r>
            <a:endParaRPr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792538" y="1052513"/>
            <a:ext cx="88201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3200" b="1"/>
              <a:t> </a:t>
            </a:r>
            <a:r>
              <a:rPr lang="ja-JP" altLang="en-US" b="1"/>
              <a:t>・</a:t>
            </a:r>
            <a:r>
              <a:rPr lang="en-US" altLang="ja-JP"/>
              <a:t>A variational method using Gaussian basis functions</a:t>
            </a:r>
          </a:p>
          <a:p>
            <a:endParaRPr lang="en-US" altLang="ja-JP" sz="200"/>
          </a:p>
          <a:p>
            <a:r>
              <a:rPr lang="en-US" altLang="ja-JP" b="1"/>
              <a:t> </a:t>
            </a:r>
            <a:r>
              <a:rPr lang="ja-JP" altLang="en-US" b="1"/>
              <a:t>・</a:t>
            </a:r>
            <a:r>
              <a:rPr lang="en-US" altLang="ja-JP"/>
              <a:t>Take all the sets of Jacobi coordinates</a:t>
            </a:r>
            <a:r>
              <a:rPr lang="en-US" altLang="ja-JP" sz="2400"/>
              <a:t> </a:t>
            </a:r>
          </a:p>
          <a:p>
            <a:endParaRPr lang="en-US" altLang="ja-JP" sz="10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524001" y="4365626"/>
            <a:ext cx="8748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>
                <a:solidFill>
                  <a:srgbClr val="CC0000"/>
                </a:solidFill>
              </a:rPr>
              <a:t> </a:t>
            </a:r>
            <a:r>
              <a:rPr lang="en-US" altLang="ja-JP" sz="2400">
                <a:solidFill>
                  <a:srgbClr val="CC0000"/>
                </a:solidFill>
              </a:rPr>
              <a:t> High-precision calculations </a:t>
            </a:r>
            <a:r>
              <a:rPr lang="en-US" altLang="ja-JP" sz="2400"/>
              <a:t>of various 3- and 4-body systems: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08214" y="692151"/>
            <a:ext cx="6911975" cy="576263"/>
          </a:xfrm>
          <a:prstGeom prst="rect">
            <a:avLst/>
          </a:prstGeom>
          <a:solidFill>
            <a:srgbClr val="FFFF99"/>
          </a:solidFill>
          <a:ln w="28575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703389" y="188913"/>
            <a:ext cx="35003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Our few-body caluclational method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24000" y="765175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ja-JP" sz="2400"/>
              <a:t>Gaussian Expansion Method (GEM)</a:t>
            </a:r>
            <a:r>
              <a:rPr lang="en-US" altLang="ja-JP"/>
              <a:t> ,  </a:t>
            </a:r>
            <a:r>
              <a:rPr lang="en-US" altLang="ja-JP" sz="2400"/>
              <a:t>since 1987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774826" y="1989139"/>
            <a:ext cx="4968875" cy="2016125"/>
          </a:xfrm>
          <a:prstGeom prst="rect">
            <a:avLst/>
          </a:prstGeom>
          <a:solidFill>
            <a:srgbClr val="FFFF99"/>
          </a:solidFill>
          <a:ln w="28575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206626" y="2781301"/>
            <a:ext cx="45386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dirty="0">
                <a:solidFill>
                  <a:schemeClr val="accent2"/>
                </a:solidFill>
              </a:rPr>
              <a:t> </a:t>
            </a:r>
            <a:r>
              <a:rPr lang="en-US" altLang="ja-JP" dirty="0">
                <a:solidFill>
                  <a:srgbClr val="00B0F0"/>
                </a:solidFill>
              </a:rPr>
              <a:t>Review article : </a:t>
            </a:r>
          </a:p>
          <a:p>
            <a:r>
              <a:rPr lang="en-US" altLang="ja-JP" dirty="0">
                <a:solidFill>
                  <a:srgbClr val="00B0F0"/>
                </a:solidFill>
              </a:rPr>
              <a:t>E. </a:t>
            </a:r>
            <a:r>
              <a:rPr lang="en-US" altLang="ja-JP" dirty="0" err="1">
                <a:solidFill>
                  <a:srgbClr val="00B0F0"/>
                </a:solidFill>
              </a:rPr>
              <a:t>Hiyama</a:t>
            </a:r>
            <a:r>
              <a:rPr lang="en-US" altLang="ja-JP" dirty="0">
                <a:solidFill>
                  <a:srgbClr val="00B0F0"/>
                </a:solidFill>
              </a:rPr>
              <a:t>, M. </a:t>
            </a:r>
            <a:r>
              <a:rPr lang="en-US" altLang="ja-JP" dirty="0" err="1">
                <a:solidFill>
                  <a:srgbClr val="00B0F0"/>
                </a:solidFill>
              </a:rPr>
              <a:t>Kamimura</a:t>
            </a:r>
            <a:r>
              <a:rPr lang="en-US" altLang="ja-JP" dirty="0">
                <a:solidFill>
                  <a:srgbClr val="00B0F0"/>
                </a:solidFill>
              </a:rPr>
              <a:t> and Y. Kino,</a:t>
            </a:r>
          </a:p>
          <a:p>
            <a:r>
              <a:rPr lang="en-US" altLang="ja-JP" dirty="0" err="1">
                <a:solidFill>
                  <a:srgbClr val="00B0F0"/>
                </a:solidFill>
              </a:rPr>
              <a:t>Prog</a:t>
            </a:r>
            <a:r>
              <a:rPr lang="en-US" altLang="ja-JP" dirty="0">
                <a:solidFill>
                  <a:srgbClr val="00B0F0"/>
                </a:solidFill>
              </a:rPr>
              <a:t>. Part. </a:t>
            </a:r>
            <a:r>
              <a:rPr lang="en-US" altLang="ja-JP" dirty="0" err="1">
                <a:solidFill>
                  <a:srgbClr val="00B0F0"/>
                </a:solidFill>
              </a:rPr>
              <a:t>Nucl</a:t>
            </a:r>
            <a:r>
              <a:rPr lang="en-US" altLang="ja-JP" dirty="0">
                <a:solidFill>
                  <a:srgbClr val="00B0F0"/>
                </a:solidFill>
              </a:rPr>
              <a:t>. Phys. 51 (2003), 223.</a:t>
            </a:r>
          </a:p>
          <a:p>
            <a:endParaRPr lang="en-US" altLang="ja-JP" dirty="0">
              <a:solidFill>
                <a:schemeClr val="hlink"/>
              </a:solidFill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911226" y="2060576"/>
            <a:ext cx="64801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dirty="0"/>
              <a:t>   </a:t>
            </a:r>
            <a:r>
              <a:rPr lang="en-US" altLang="ja-JP" sz="2000" dirty="0">
                <a:solidFill>
                  <a:srgbClr val="00B0F0"/>
                </a:solidFill>
              </a:rPr>
              <a:t>Developed by Kyushu Univ. Group,   </a:t>
            </a:r>
          </a:p>
          <a:p>
            <a:pPr algn="ctr"/>
            <a:r>
              <a:rPr lang="en-US" altLang="ja-JP" sz="2000" dirty="0" err="1">
                <a:solidFill>
                  <a:srgbClr val="00B0F0"/>
                </a:solidFill>
              </a:rPr>
              <a:t>Kamimura</a:t>
            </a:r>
            <a:r>
              <a:rPr lang="en-US" altLang="ja-JP" sz="2000" dirty="0">
                <a:solidFill>
                  <a:srgbClr val="00B0F0"/>
                </a:solidFill>
              </a:rPr>
              <a:t> and his collaborators.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8448675" y="8366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/>
              <a:t>, 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2189957" y="5409406"/>
            <a:ext cx="7416800" cy="1223962"/>
          </a:xfrm>
          <a:prstGeom prst="rect">
            <a:avLst/>
          </a:prstGeom>
          <a:solidFill>
            <a:srgbClr val="FFFF99"/>
          </a:solidFill>
          <a:ln w="28575" algn="ctr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280116" y="5543839"/>
            <a:ext cx="2133918" cy="108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ja-JP" dirty="0"/>
              <a:t>Light </a:t>
            </a:r>
            <a:r>
              <a:rPr lang="en-US" altLang="ja-JP" dirty="0" err="1"/>
              <a:t>hypernuclei</a:t>
            </a:r>
            <a:r>
              <a:rPr lang="en-US" altLang="ja-JP" dirty="0"/>
              <a:t>, </a:t>
            </a:r>
          </a:p>
          <a:p>
            <a:pPr algn="ctr">
              <a:spcBef>
                <a:spcPct val="30000"/>
              </a:spcBef>
            </a:pPr>
            <a:r>
              <a:rPr lang="en-US" altLang="ja-JP" dirty="0"/>
              <a:t> 3-quark systems,</a:t>
            </a:r>
            <a:r>
              <a:rPr lang="en-US" altLang="ja-JP" dirty="0">
                <a:solidFill>
                  <a:srgbClr val="CC0000"/>
                </a:solidFill>
              </a:rPr>
              <a:t>  </a:t>
            </a:r>
          </a:p>
          <a:p>
            <a:pPr algn="ctr">
              <a:spcBef>
                <a:spcPct val="30000"/>
              </a:spcBef>
            </a:pPr>
            <a:endParaRPr lang="en-US" altLang="ja-JP" dirty="0">
              <a:solidFill>
                <a:srgbClr val="CC0000"/>
              </a:solidFill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1962153" y="5485103"/>
            <a:ext cx="4891083" cy="108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en-US" altLang="ja-JP" dirty="0">
                <a:solidFill>
                  <a:srgbClr val="CC0000"/>
                </a:solidFill>
              </a:rPr>
              <a:t>   </a:t>
            </a:r>
            <a:r>
              <a:rPr lang="en-US" altLang="ja-JP" dirty="0"/>
              <a:t>Exotic atoms / molecules ,  </a:t>
            </a:r>
          </a:p>
          <a:p>
            <a:pPr algn="ctr">
              <a:spcBef>
                <a:spcPct val="30000"/>
              </a:spcBef>
            </a:pPr>
            <a:r>
              <a:rPr lang="en-US" altLang="ja-JP" dirty="0"/>
              <a:t>3- and 4-nucleon systems,</a:t>
            </a:r>
          </a:p>
          <a:p>
            <a:pPr algn="ctr">
              <a:spcBef>
                <a:spcPct val="30000"/>
              </a:spcBef>
            </a:pPr>
            <a:r>
              <a:rPr lang="en-US" altLang="ja-JP" dirty="0"/>
              <a:t>                multi-cluster structure of light nuclei,</a:t>
            </a:r>
          </a:p>
        </p:txBody>
      </p:sp>
    </p:spTree>
    <p:extLst>
      <p:ext uri="{BB962C8B-B14F-4D97-AF65-F5344CB8AC3E}">
        <p14:creationId xmlns:p14="http://schemas.microsoft.com/office/powerpoint/2010/main" val="3990638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6" y="1628800"/>
            <a:ext cx="806064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28844"/>
            <a:ext cx="3419872" cy="67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5841" y="260649"/>
            <a:ext cx="5057031" cy="65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1919537" y="1052737"/>
            <a:ext cx="87302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When b</a:t>
            </a:r>
            <a:r>
              <a:rPr lang="en-US" altLang="ja-JP" sz="2400" baseline="-25000" dirty="0"/>
              <a:t>3</a:t>
            </a:r>
            <a:r>
              <a:rPr lang="en-US" altLang="ja-JP" sz="2400" dirty="0"/>
              <a:t>=8 fm and V</a:t>
            </a:r>
            <a:r>
              <a:rPr lang="en-US" altLang="ja-JP" sz="2400" baseline="-25000" dirty="0"/>
              <a:t>0</a:t>
            </a:r>
            <a:r>
              <a:rPr lang="en-US" altLang="ja-JP" sz="2400" dirty="0"/>
              <a:t>=3 to 2.5 </a:t>
            </a:r>
            <a:r>
              <a:rPr lang="en-US" altLang="ja-JP" sz="2400" dirty="0" err="1"/>
              <a:t>MeV</a:t>
            </a:r>
            <a:r>
              <a:rPr lang="en-US" altLang="ja-JP" sz="2400" dirty="0"/>
              <a:t>, the energy pole of</a:t>
            </a:r>
          </a:p>
          <a:p>
            <a:r>
              <a:rPr lang="en-US" altLang="ja-JP" sz="2400" baseline="30000" dirty="0"/>
              <a:t>5</a:t>
            </a:r>
            <a:r>
              <a:rPr lang="en-US" altLang="ja-JP" sz="2400" dirty="0"/>
              <a:t>H is close to exp. data.  If we have this potential parameter,</a:t>
            </a:r>
          </a:p>
          <a:p>
            <a:r>
              <a:rPr lang="en-US" altLang="ja-JP" sz="2400" dirty="0"/>
              <a:t>what is energy pole of </a:t>
            </a:r>
            <a:r>
              <a:rPr lang="en-US" altLang="ja-JP" sz="2400" baseline="30000" dirty="0"/>
              <a:t>7</a:t>
            </a:r>
            <a:r>
              <a:rPr lang="en-US" altLang="ja-JP" sz="2400" dirty="0"/>
              <a:t>H?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521" y="620688"/>
            <a:ext cx="8395883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2063553" y="188641"/>
            <a:ext cx="190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/>
              <a:t>Im</a:t>
            </a:r>
            <a:r>
              <a:rPr lang="en-US" altLang="ja-JP" sz="2400" dirty="0"/>
              <a:t> (E)=Γ/2</a:t>
            </a:r>
            <a:endParaRPr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91545" y="5589241"/>
            <a:ext cx="87463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For V</a:t>
            </a:r>
            <a:r>
              <a:rPr lang="en-US" altLang="ja-JP" sz="2400" baseline="-25000" dirty="0"/>
              <a:t>0</a:t>
            </a:r>
            <a:r>
              <a:rPr lang="en-US" altLang="ja-JP" sz="2400" dirty="0"/>
              <a:t>=2.5, we reproduce the data of </a:t>
            </a:r>
            <a:r>
              <a:rPr lang="en-US" altLang="ja-JP" sz="2400" baseline="30000" dirty="0"/>
              <a:t>5</a:t>
            </a:r>
            <a:r>
              <a:rPr lang="en-US" altLang="ja-JP" sz="2400" dirty="0"/>
              <a:t>H accurately.</a:t>
            </a:r>
          </a:p>
          <a:p>
            <a:r>
              <a:rPr lang="en-US" altLang="ja-JP" sz="2400" dirty="0"/>
              <a:t>In this case, the energy pole of </a:t>
            </a:r>
            <a:r>
              <a:rPr lang="en-US" altLang="ja-JP" sz="2400" baseline="30000" dirty="0"/>
              <a:t>7</a:t>
            </a:r>
            <a:r>
              <a:rPr lang="en-US" altLang="ja-JP" sz="2400" dirty="0"/>
              <a:t>H, E=9.5 </a:t>
            </a:r>
            <a:r>
              <a:rPr lang="en-US" altLang="ja-JP" sz="2400" dirty="0" err="1"/>
              <a:t>MeV</a:t>
            </a:r>
            <a:r>
              <a:rPr lang="en-US" altLang="ja-JP" sz="2400" dirty="0"/>
              <a:t>, Γ</a:t>
            </a:r>
            <a:r>
              <a:rPr lang="ja-JP" altLang="en-US" sz="2400" dirty="0"/>
              <a:t>～</a:t>
            </a:r>
            <a:r>
              <a:rPr lang="en-US" altLang="ja-JP" sz="2400" dirty="0"/>
              <a:t>3.5 </a:t>
            </a:r>
            <a:r>
              <a:rPr lang="en-US" altLang="ja-JP" sz="2400" dirty="0" err="1"/>
              <a:t>MeV</a:t>
            </a:r>
            <a:r>
              <a:rPr lang="en-US" altLang="ja-JP" sz="2400" dirty="0"/>
              <a:t>.</a:t>
            </a:r>
          </a:p>
          <a:p>
            <a:r>
              <a:rPr lang="en-US" altLang="ja-JP" sz="2400" dirty="0"/>
              <a:t>Our energy of </a:t>
            </a:r>
            <a:r>
              <a:rPr lang="en-US" altLang="ja-JP" sz="2400" baseline="30000" dirty="0"/>
              <a:t>7</a:t>
            </a:r>
            <a:r>
              <a:rPr lang="en-US" altLang="ja-JP" sz="2400" dirty="0"/>
              <a:t>H is much higher and broad decay width.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6023992" y="1988840"/>
            <a:ext cx="3384376" cy="165618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7935" y="92727"/>
            <a:ext cx="83915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703513" y="92727"/>
            <a:ext cx="888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Summary of H-isotope (according to our calculation)</a:t>
            </a:r>
            <a:endParaRPr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68209" y="836712"/>
            <a:ext cx="199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End of H-isotope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167804" y="1398743"/>
            <a:ext cx="1080120" cy="93610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9" name="直線コネクタ 8"/>
          <p:cNvCxnSpPr>
            <a:stCxn id="7" idx="1"/>
            <a:endCxn id="7" idx="3"/>
          </p:cNvCxnSpPr>
          <p:nvPr/>
        </p:nvCxnSpPr>
        <p:spPr>
          <a:xfrm>
            <a:off x="6167804" y="1866795"/>
            <a:ext cx="1080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528048" y="3789040"/>
            <a:ext cx="1843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prediction</a:t>
            </a:r>
            <a:endParaRPr lang="ja-JP" altLang="en-US" sz="2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799016" y="1682372"/>
            <a:ext cx="1008112" cy="792088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7799016" y="2037201"/>
            <a:ext cx="10081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B48458-BC00-CF91-1713-A70DF3AECC05}"/>
              </a:ext>
            </a:extLst>
          </p:cNvPr>
          <p:cNvSpPr txBox="1"/>
          <p:nvPr/>
        </p:nvSpPr>
        <p:spPr>
          <a:xfrm>
            <a:off x="372218" y="5913186"/>
            <a:ext cx="11549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We are waiting for experimental data for </a:t>
            </a:r>
            <a:r>
              <a:rPr kumimoji="1" lang="en-US" altLang="ja-JP" baseline="30000" dirty="0"/>
              <a:t>7</a:t>
            </a:r>
            <a:r>
              <a:rPr kumimoji="1" lang="en-US" altLang="ja-JP" dirty="0"/>
              <a:t>H. Once the energy and decay width of </a:t>
            </a:r>
            <a:r>
              <a:rPr kumimoji="1" lang="en-US" altLang="ja-JP" baseline="30000" dirty="0"/>
              <a:t>7</a:t>
            </a:r>
            <a:r>
              <a:rPr kumimoji="1" lang="en-US" altLang="ja-JP" dirty="0"/>
              <a:t>H is determined, we can</a:t>
            </a:r>
          </a:p>
          <a:p>
            <a:r>
              <a:rPr lang="en-US" altLang="ja-JP" dirty="0"/>
              <a:t>also determine the energy and decay width of </a:t>
            </a:r>
            <a:r>
              <a:rPr lang="en-US" altLang="ja-JP" baseline="30000" dirty="0"/>
              <a:t>5</a:t>
            </a:r>
            <a:r>
              <a:rPr lang="en-US" altLang="ja-JP" dirty="0"/>
              <a:t>H.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2C610C-A5B5-8666-4328-408C0FCFA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628" y="1244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dirty="0">
                <a:solidFill>
                  <a:srgbClr val="00B0F0"/>
                </a:solidFill>
              </a:rPr>
              <a:t>Future work</a:t>
            </a:r>
            <a:endParaRPr kumimoji="1" lang="ja-JP" altLang="en-US" sz="4000" dirty="0">
              <a:solidFill>
                <a:srgbClr val="00B0F0"/>
              </a:solidFill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E4D69D0-A277-D61F-62EA-FBDDC92F0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51" y="1936992"/>
            <a:ext cx="7950619" cy="278703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1889B2-9E2A-4737-1D7D-9EBE06AF9908}"/>
              </a:ext>
            </a:extLst>
          </p:cNvPr>
          <p:cNvSpPr txBox="1"/>
          <p:nvPr/>
        </p:nvSpPr>
        <p:spPr>
          <a:xfrm>
            <a:off x="157716" y="1154107"/>
            <a:ext cx="11780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Exploratory Research for Advanced Technology(ERATO) organized by Japan Science and Technology Agency </a:t>
            </a:r>
          </a:p>
          <a:p>
            <a:r>
              <a:rPr kumimoji="1" lang="en-US" altLang="ja-JP" dirty="0"/>
              <a:t>(JST)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DD0493-AD07-E46B-DA02-3B30996A5BE0}"/>
              </a:ext>
            </a:extLst>
          </p:cNvPr>
          <p:cNvSpPr txBox="1"/>
          <p:nvPr/>
        </p:nvSpPr>
        <p:spPr>
          <a:xfrm>
            <a:off x="827567" y="4860584"/>
            <a:ext cx="45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Started from Oct. in 2023 to Mar. in 2029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1355E7-D6CA-E750-FE16-B4218859B89B}"/>
              </a:ext>
            </a:extLst>
          </p:cNvPr>
          <p:cNvSpPr txBox="1"/>
          <p:nvPr/>
        </p:nvSpPr>
        <p:spPr>
          <a:xfrm>
            <a:off x="519309" y="5366470"/>
            <a:ext cx="6300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 and Prof. E. Epelbaum </a:t>
            </a:r>
            <a:r>
              <a:rPr lang="en-US" altLang="ja-JP" dirty="0"/>
              <a:t>are one of member in her project.</a:t>
            </a:r>
          </a:p>
          <a:p>
            <a:r>
              <a:rPr kumimoji="1" lang="en-US" altLang="ja-JP" dirty="0"/>
              <a:t>I will not talk this project in detail.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685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0CCABF-DB0E-2808-6E49-6449AE30C4DD}"/>
              </a:ext>
            </a:extLst>
          </p:cNvPr>
          <p:cNvSpPr txBox="1"/>
          <p:nvPr/>
        </p:nvSpPr>
        <p:spPr>
          <a:xfrm>
            <a:off x="386077" y="139542"/>
            <a:ext cx="321434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Outline of my talk:</a:t>
            </a:r>
          </a:p>
          <a:p>
            <a:endParaRPr lang="en-US" altLang="ja-JP" sz="2400" dirty="0"/>
          </a:p>
          <a:p>
            <a:endParaRPr kumimoji="1" lang="ja-JP" altLang="en-US" sz="2400" dirty="0"/>
          </a:p>
        </p:txBody>
      </p:sp>
      <p:sp>
        <p:nvSpPr>
          <p:cNvPr id="2" name="円/楕円 8">
            <a:extLst>
              <a:ext uri="{FF2B5EF4-FFF2-40B4-BE49-F238E27FC236}">
                <a16:creationId xmlns:a16="http://schemas.microsoft.com/office/drawing/2014/main" id="{951A442B-9B1B-D49B-D622-6DEA49A2FFA8}"/>
              </a:ext>
            </a:extLst>
          </p:cNvPr>
          <p:cNvSpPr/>
          <p:nvPr/>
        </p:nvSpPr>
        <p:spPr>
          <a:xfrm>
            <a:off x="2945051" y="2041660"/>
            <a:ext cx="1440160" cy="1440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9">
            <a:extLst>
              <a:ext uri="{FF2B5EF4-FFF2-40B4-BE49-F238E27FC236}">
                <a16:creationId xmlns:a16="http://schemas.microsoft.com/office/drawing/2014/main" id="{6E5537EC-657E-0928-3E7B-949A1F1F21FA}"/>
              </a:ext>
            </a:extLst>
          </p:cNvPr>
          <p:cNvSpPr/>
          <p:nvPr/>
        </p:nvSpPr>
        <p:spPr>
          <a:xfrm>
            <a:off x="3017059" y="2689732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10">
            <a:extLst>
              <a:ext uri="{FF2B5EF4-FFF2-40B4-BE49-F238E27FC236}">
                <a16:creationId xmlns:a16="http://schemas.microsoft.com/office/drawing/2014/main" id="{DFDCD6C6-C506-C726-279F-C56BC4480EC6}"/>
              </a:ext>
            </a:extLst>
          </p:cNvPr>
          <p:cNvSpPr/>
          <p:nvPr/>
        </p:nvSpPr>
        <p:spPr>
          <a:xfrm>
            <a:off x="3809147" y="2761740"/>
            <a:ext cx="432048" cy="432048"/>
          </a:xfrm>
          <a:prstGeom prst="ellipse">
            <a:avLst/>
          </a:prstGeom>
          <a:solidFill>
            <a:srgbClr val="E10F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934BB21-C6F1-A20A-F051-74551CC65B94}"/>
              </a:ext>
            </a:extLst>
          </p:cNvPr>
          <p:cNvSpPr txBox="1"/>
          <p:nvPr/>
        </p:nvSpPr>
        <p:spPr>
          <a:xfrm>
            <a:off x="3089067" y="2689732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3E5176A-CF55-200F-5665-329E39558A77}"/>
              </a:ext>
            </a:extLst>
          </p:cNvPr>
          <p:cNvSpPr txBox="1"/>
          <p:nvPr/>
        </p:nvSpPr>
        <p:spPr>
          <a:xfrm>
            <a:off x="3881155" y="276174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p</a:t>
            </a:r>
            <a:endParaRPr kumimoji="1" lang="ja-JP" altLang="en-US" sz="2400" dirty="0"/>
          </a:p>
        </p:txBody>
      </p:sp>
      <p:sp>
        <p:nvSpPr>
          <p:cNvPr id="20" name="円/楕円 13">
            <a:extLst>
              <a:ext uri="{FF2B5EF4-FFF2-40B4-BE49-F238E27FC236}">
                <a16:creationId xmlns:a16="http://schemas.microsoft.com/office/drawing/2014/main" id="{FE52536B-D521-9470-2F51-7AA30AEF2726}"/>
              </a:ext>
            </a:extLst>
          </p:cNvPr>
          <p:cNvSpPr/>
          <p:nvPr/>
        </p:nvSpPr>
        <p:spPr>
          <a:xfrm>
            <a:off x="3233083" y="2185676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E336C5A-FA00-9A28-9F73-6245DE24B684}"/>
              </a:ext>
            </a:extLst>
          </p:cNvPr>
          <p:cNvSpPr txBox="1"/>
          <p:nvPr/>
        </p:nvSpPr>
        <p:spPr>
          <a:xfrm>
            <a:off x="3305091" y="2113668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  <p:sp>
        <p:nvSpPr>
          <p:cNvPr id="22" name="円/楕円 15">
            <a:extLst>
              <a:ext uri="{FF2B5EF4-FFF2-40B4-BE49-F238E27FC236}">
                <a16:creationId xmlns:a16="http://schemas.microsoft.com/office/drawing/2014/main" id="{52D956F0-A47E-D040-5F6F-9718971E93F5}"/>
              </a:ext>
            </a:extLst>
          </p:cNvPr>
          <p:cNvSpPr/>
          <p:nvPr/>
        </p:nvSpPr>
        <p:spPr>
          <a:xfrm>
            <a:off x="3737139" y="2257684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3191279-9CA8-3E23-4541-6660C89C1B14}"/>
              </a:ext>
            </a:extLst>
          </p:cNvPr>
          <p:cNvSpPr txBox="1"/>
          <p:nvPr/>
        </p:nvSpPr>
        <p:spPr>
          <a:xfrm>
            <a:off x="3809147" y="2257684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1A474E6-7434-6DD6-4858-406F7EF4D9E0}"/>
              </a:ext>
            </a:extLst>
          </p:cNvPr>
          <p:cNvSpPr txBox="1"/>
          <p:nvPr/>
        </p:nvSpPr>
        <p:spPr>
          <a:xfrm>
            <a:off x="4372033" y="2419246"/>
            <a:ext cx="48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/>
              <a:t>5</a:t>
            </a:r>
            <a:r>
              <a:rPr kumimoji="1" lang="en-US" altLang="ja-JP" sz="2400" dirty="0"/>
              <a:t>H</a:t>
            </a:r>
            <a:endParaRPr kumimoji="1" lang="ja-JP" altLang="en-US" sz="2400" dirty="0"/>
          </a:p>
        </p:txBody>
      </p:sp>
      <p:sp>
        <p:nvSpPr>
          <p:cNvPr id="25" name="円/楕円 18">
            <a:extLst>
              <a:ext uri="{FF2B5EF4-FFF2-40B4-BE49-F238E27FC236}">
                <a16:creationId xmlns:a16="http://schemas.microsoft.com/office/drawing/2014/main" id="{AD98143E-B955-5F39-BBA8-37207D55CA51}"/>
              </a:ext>
            </a:extLst>
          </p:cNvPr>
          <p:cNvSpPr/>
          <p:nvPr/>
        </p:nvSpPr>
        <p:spPr>
          <a:xfrm>
            <a:off x="3377099" y="2977764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3AC4B9E-FB44-E7C0-FB26-A074CD9241A6}"/>
              </a:ext>
            </a:extLst>
          </p:cNvPr>
          <p:cNvSpPr txBox="1"/>
          <p:nvPr/>
        </p:nvSpPr>
        <p:spPr>
          <a:xfrm>
            <a:off x="3449107" y="2977764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  <p:sp>
        <p:nvSpPr>
          <p:cNvPr id="27" name="円/楕円 3">
            <a:extLst>
              <a:ext uri="{FF2B5EF4-FFF2-40B4-BE49-F238E27FC236}">
                <a16:creationId xmlns:a16="http://schemas.microsoft.com/office/drawing/2014/main" id="{FA61CD61-DC7E-4586-6247-800617FB6D07}"/>
              </a:ext>
            </a:extLst>
          </p:cNvPr>
          <p:cNvSpPr/>
          <p:nvPr/>
        </p:nvSpPr>
        <p:spPr>
          <a:xfrm>
            <a:off x="5709761" y="2060947"/>
            <a:ext cx="1944216" cy="18722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8" name="Oval 9">
            <a:extLst>
              <a:ext uri="{FF2B5EF4-FFF2-40B4-BE49-F238E27FC236}">
                <a16:creationId xmlns:a16="http://schemas.microsoft.com/office/drawing/2014/main" id="{89AAC70B-1A88-C49E-0E6B-2B5172C03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194" y="2434055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9" name="Oval 9">
            <a:extLst>
              <a:ext uri="{FF2B5EF4-FFF2-40B4-BE49-F238E27FC236}">
                <a16:creationId xmlns:a16="http://schemas.microsoft.com/office/drawing/2014/main" id="{9A539E14-F85F-E5B1-4BFB-771550CEA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298" y="2290039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0" name="Oval 9">
            <a:extLst>
              <a:ext uri="{FF2B5EF4-FFF2-40B4-BE49-F238E27FC236}">
                <a16:creationId xmlns:a16="http://schemas.microsoft.com/office/drawing/2014/main" id="{D1B05CB2-E7A5-0A49-8176-A0344B0F4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9322" y="3010119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1" name="Oval 9">
            <a:extLst>
              <a:ext uri="{FF2B5EF4-FFF2-40B4-BE49-F238E27FC236}">
                <a16:creationId xmlns:a16="http://schemas.microsoft.com/office/drawing/2014/main" id="{E8FEAF04-18C9-5A98-1E93-EAD160DFB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1210" y="3370159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2" name="円/楕円 16">
            <a:extLst>
              <a:ext uri="{FF2B5EF4-FFF2-40B4-BE49-F238E27FC236}">
                <a16:creationId xmlns:a16="http://schemas.microsoft.com/office/drawing/2014/main" id="{EE852556-1176-9F82-C75D-A85BECC0CE55}"/>
              </a:ext>
            </a:extLst>
          </p:cNvPr>
          <p:cNvSpPr/>
          <p:nvPr/>
        </p:nvSpPr>
        <p:spPr>
          <a:xfrm>
            <a:off x="6297234" y="2650079"/>
            <a:ext cx="864096" cy="86409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EDEF075-FE8F-D4CC-8732-E86C8E84BF67}"/>
              </a:ext>
            </a:extLst>
          </p:cNvPr>
          <p:cNvSpPr txBox="1"/>
          <p:nvPr/>
        </p:nvSpPr>
        <p:spPr>
          <a:xfrm>
            <a:off x="7707472" y="2627589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/>
              <a:t>7</a:t>
            </a:r>
            <a:r>
              <a:rPr kumimoji="1" lang="en-US" altLang="ja-JP" sz="2400" dirty="0"/>
              <a:t>H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97846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3E21D8-DCB2-4CAF-07C6-8D3B313EB701}"/>
              </a:ext>
            </a:extLst>
          </p:cNvPr>
          <p:cNvSpPr txBox="1"/>
          <p:nvPr/>
        </p:nvSpPr>
        <p:spPr>
          <a:xfrm>
            <a:off x="276447" y="85060"/>
            <a:ext cx="3924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My mission in thi</a:t>
            </a:r>
            <a:r>
              <a:rPr lang="en-US" altLang="ja-JP" sz="2400" dirty="0"/>
              <a:t>s project:</a:t>
            </a:r>
            <a:endParaRPr kumimoji="1" lang="ja-JP" altLang="en-US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3327B4-438A-82EA-5827-691A7DC39F9F}"/>
              </a:ext>
            </a:extLst>
          </p:cNvPr>
          <p:cNvSpPr txBox="1"/>
          <p:nvPr/>
        </p:nvSpPr>
        <p:spPr>
          <a:xfrm>
            <a:off x="659216" y="695581"/>
            <a:ext cx="10519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To achieve the goal:</a:t>
            </a:r>
          </a:p>
          <a:p>
            <a:endParaRPr lang="en-US" altLang="ja-JP" sz="2400" dirty="0"/>
          </a:p>
          <a:p>
            <a:r>
              <a:rPr kumimoji="1" lang="en-US" altLang="ja-JP" sz="2400" dirty="0"/>
              <a:t>  Use Chiral EFT force and to develop our method up to 10-body systems:</a:t>
            </a:r>
            <a:endParaRPr kumimoji="1" lang="ja-JP" altLang="en-US" sz="2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0AC360-3CFE-C944-6F5D-9FE7D07D0818}"/>
              </a:ext>
            </a:extLst>
          </p:cNvPr>
          <p:cNvSpPr txBox="1"/>
          <p:nvPr/>
        </p:nvSpPr>
        <p:spPr>
          <a:xfrm>
            <a:off x="1605517" y="2286001"/>
            <a:ext cx="5711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Current situation: five-body calculation</a:t>
            </a:r>
            <a:endParaRPr kumimoji="1" lang="ja-JP" altLang="en-US" sz="2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FF615C-2353-E2A9-1893-7698F5F39F8B}"/>
              </a:ext>
            </a:extLst>
          </p:cNvPr>
          <p:cNvSpPr txBox="1"/>
          <p:nvPr/>
        </p:nvSpPr>
        <p:spPr>
          <a:xfrm>
            <a:off x="850605" y="3429000"/>
            <a:ext cx="5984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Within five years:  Fermionic </a:t>
            </a:r>
            <a:r>
              <a:rPr kumimoji="1" lang="en-US" altLang="ja-JP" dirty="0" err="1"/>
              <a:t>system+χFT</a:t>
            </a:r>
            <a:r>
              <a:rPr kumimoji="1" lang="en-US" altLang="ja-JP" dirty="0"/>
              <a:t> interaction</a:t>
            </a:r>
            <a:endParaRPr kumimoji="1" lang="ja-JP" altLang="en-US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F60B0980-31D9-21D5-C50A-A0C842AEE965}"/>
              </a:ext>
            </a:extLst>
          </p:cNvPr>
          <p:cNvCxnSpPr/>
          <p:nvPr/>
        </p:nvCxnSpPr>
        <p:spPr>
          <a:xfrm>
            <a:off x="7113181" y="3572540"/>
            <a:ext cx="7868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298C18-A2F2-A94E-8F81-5055878A8CAD}"/>
              </a:ext>
            </a:extLst>
          </p:cNvPr>
          <p:cNvSpPr txBox="1"/>
          <p:nvPr/>
        </p:nvSpPr>
        <p:spPr>
          <a:xfrm>
            <a:off x="8059479" y="3387874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Future NN scattering data</a:t>
            </a:r>
            <a:endParaRPr kumimoji="1" lang="ja-JP" altLang="en-US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1A4986E3-1A94-CC47-22A2-2760706A4985}"/>
              </a:ext>
            </a:extLst>
          </p:cNvPr>
          <p:cNvSpPr/>
          <p:nvPr/>
        </p:nvSpPr>
        <p:spPr>
          <a:xfrm rot="5400000">
            <a:off x="7405584" y="3821007"/>
            <a:ext cx="467833" cy="340234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E625C1-A932-DF1F-81A8-F792EB3CEF93}"/>
              </a:ext>
            </a:extLst>
          </p:cNvPr>
          <p:cNvSpPr txBox="1"/>
          <p:nvPr/>
        </p:nvSpPr>
        <p:spPr>
          <a:xfrm>
            <a:off x="6230680" y="4386230"/>
            <a:ext cx="4352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Obtain information three-nucleon force</a:t>
            </a:r>
          </a:p>
          <a:p>
            <a:r>
              <a:rPr lang="en-US" altLang="ja-JP" dirty="0"/>
              <a:t>Especially, T=3/2 force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C8B44C8-8BCA-A63C-C5D4-B116C8627073}"/>
              </a:ext>
            </a:extLst>
          </p:cNvPr>
          <p:cNvSpPr txBox="1"/>
          <p:nvPr/>
        </p:nvSpPr>
        <p:spPr>
          <a:xfrm>
            <a:off x="425302" y="5326912"/>
            <a:ext cx="118593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Just last week, our proposal to use ‘</a:t>
            </a:r>
            <a:r>
              <a:rPr kumimoji="1" lang="en-US" altLang="ja-JP" dirty="0" err="1"/>
              <a:t>Fugaku</a:t>
            </a:r>
            <a:r>
              <a:rPr kumimoji="1" lang="en-US" altLang="ja-JP" dirty="0"/>
              <a:t>’ supercomputer which is one of the most powerful supercomputer</a:t>
            </a:r>
          </a:p>
          <a:p>
            <a:r>
              <a:rPr lang="en-US" altLang="ja-JP" dirty="0"/>
              <a:t>in the world, has been approved and we start to use next October.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9016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295801" y="2276873"/>
            <a:ext cx="4875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200" dirty="0">
                <a:solidFill>
                  <a:srgbClr val="16E6F6"/>
                </a:solidFill>
              </a:rPr>
              <a:t>Thank you </a:t>
            </a:r>
            <a:endParaRPr lang="ja-JP" altLang="en-US" sz="7200" dirty="0">
              <a:solidFill>
                <a:srgbClr val="16E6F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5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7592" y="24141"/>
            <a:ext cx="5029200" cy="3992335"/>
          </a:xfrm>
          <a:prstGeom prst="rect">
            <a:avLst/>
          </a:prstGeom>
        </p:spPr>
      </p:pic>
      <p:sp>
        <p:nvSpPr>
          <p:cNvPr id="5" name="円/楕円 4"/>
          <p:cNvSpPr/>
          <p:nvPr/>
        </p:nvSpPr>
        <p:spPr>
          <a:xfrm>
            <a:off x="7087430" y="965308"/>
            <a:ext cx="1814799" cy="169473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48819" y="1272923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8097301" y="1272923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8097301" y="1999648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423591" y="2041078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1F5A86-DB69-C74B-A28E-28C28755C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7592" y="3280684"/>
            <a:ext cx="6730009" cy="333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3BE609E-E0DF-B329-5D25-E15F2BC91A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1893" y="3573955"/>
            <a:ext cx="3969286" cy="2747963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85BDC7D-F109-1058-1302-AFB9580C31BE}"/>
              </a:ext>
            </a:extLst>
          </p:cNvPr>
          <p:cNvSpPr txBox="1"/>
          <p:nvPr/>
        </p:nvSpPr>
        <p:spPr>
          <a:xfrm>
            <a:off x="5263116" y="318977"/>
            <a:ext cx="7080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Tetra-neutron system is important to study T=3/2 three-nucleon</a:t>
            </a:r>
          </a:p>
          <a:p>
            <a:r>
              <a:rPr lang="en-US" altLang="ja-JP" dirty="0"/>
              <a:t>force.</a:t>
            </a:r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DDF633E-2707-FF44-9736-99B3DFF7BD93}"/>
              </a:ext>
            </a:extLst>
          </p:cNvPr>
          <p:cNvSpPr txBox="1"/>
          <p:nvPr/>
        </p:nvSpPr>
        <p:spPr>
          <a:xfrm>
            <a:off x="9409814" y="2445488"/>
            <a:ext cx="277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The detail was reported </a:t>
            </a:r>
          </a:p>
          <a:p>
            <a:r>
              <a:rPr lang="en-US" altLang="ja-JP" dirty="0"/>
              <a:t>by </a:t>
            </a:r>
            <a:r>
              <a:rPr lang="en-US" altLang="ja-JP" dirty="0" err="1"/>
              <a:t>Shimoura</a:t>
            </a:r>
            <a:r>
              <a:rPr lang="en-US" altLang="ja-JP" dirty="0"/>
              <a:t> </a:t>
            </a:r>
            <a:r>
              <a:rPr lang="en-US" altLang="ja-JP" dirty="0" err="1"/>
              <a:t>san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847528" y="188641"/>
            <a:ext cx="4503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Summary of the 4n calculation</a:t>
            </a:r>
            <a:endParaRPr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74590" y="726605"/>
            <a:ext cx="15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Method   </a:t>
            </a:r>
            <a:endParaRPr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26718" y="726605"/>
            <a:ext cx="6915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How to obtain resonant state     V</a:t>
            </a:r>
            <a:r>
              <a:rPr lang="en-US" altLang="ja-JP" sz="2400" baseline="-25000" dirty="0"/>
              <a:t>NN</a:t>
            </a:r>
            <a:r>
              <a:rPr lang="en-US" altLang="ja-JP" sz="2400" dirty="0"/>
              <a:t>  resonance</a:t>
            </a:r>
            <a:endParaRPr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2462" y="726605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Author</a:t>
            </a:r>
            <a:endParaRPr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2950" y="1086644"/>
            <a:ext cx="10120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A.M. </a:t>
            </a:r>
            <a:r>
              <a:rPr lang="en-US" altLang="ja-JP" dirty="0" err="1"/>
              <a:t>Shirokov</a:t>
            </a:r>
            <a:r>
              <a:rPr lang="en-US" altLang="ja-JP" dirty="0"/>
              <a:t> et al.    Non-core shell model + phase shift analysis       JISP16</a:t>
            </a:r>
            <a:r>
              <a:rPr lang="ja-JP" altLang="en-US" dirty="0"/>
              <a:t>　   </a:t>
            </a:r>
            <a:r>
              <a:rPr lang="en-US" altLang="ja-JP" dirty="0"/>
              <a:t> </a:t>
            </a:r>
            <a:r>
              <a:rPr lang="en-US" altLang="ja-JP" dirty="0" err="1"/>
              <a:t>Er</a:t>
            </a:r>
            <a:r>
              <a:rPr lang="en-US" altLang="ja-JP" dirty="0"/>
              <a:t>=0.8 </a:t>
            </a:r>
            <a:r>
              <a:rPr lang="en-US" altLang="ja-JP" dirty="0" err="1"/>
              <a:t>MeV</a:t>
            </a:r>
            <a:endParaRPr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2951" y="1806725"/>
            <a:ext cx="10408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S. </a:t>
            </a:r>
            <a:r>
              <a:rPr lang="en-US" altLang="ja-JP" dirty="0" err="1"/>
              <a:t>Gandolfi</a:t>
            </a:r>
            <a:r>
              <a:rPr lang="en-US" altLang="ja-JP" dirty="0"/>
              <a:t> et al.   Quantum Monte </a:t>
            </a:r>
            <a:r>
              <a:rPr lang="en-US" altLang="ja-JP" dirty="0" err="1"/>
              <a:t>Calro</a:t>
            </a:r>
            <a:r>
              <a:rPr lang="en-US" altLang="ja-JP" dirty="0"/>
              <a:t>  extrapolation                     </a:t>
            </a:r>
            <a:r>
              <a:rPr lang="en-US" altLang="ja-JP" dirty="0" err="1"/>
              <a:t>chiral</a:t>
            </a:r>
            <a:r>
              <a:rPr lang="en-US" altLang="ja-JP" dirty="0"/>
              <a:t>(NNLO)   </a:t>
            </a:r>
            <a:r>
              <a:rPr lang="en-US" altLang="ja-JP" dirty="0" err="1"/>
              <a:t>Er</a:t>
            </a:r>
            <a:r>
              <a:rPr lang="en-US" altLang="ja-JP" dirty="0"/>
              <a:t>=1.84 </a:t>
            </a:r>
            <a:r>
              <a:rPr lang="en-US" altLang="ja-JP" dirty="0" err="1"/>
              <a:t>MeV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79246" y="1374676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 Γ=1.4 </a:t>
            </a:r>
            <a:r>
              <a:rPr lang="en-US" altLang="ja-JP" dirty="0" err="1"/>
              <a:t>MeV</a:t>
            </a:r>
            <a:endParaRPr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67279" y="2166764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 Γ=0.282 </a:t>
            </a:r>
            <a:r>
              <a:rPr lang="en-US" altLang="ja-JP" dirty="0" err="1"/>
              <a:t>MeV</a:t>
            </a:r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22462" y="2670820"/>
            <a:ext cx="10112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K. </a:t>
            </a:r>
            <a:r>
              <a:rPr lang="en-US" altLang="ja-JP" dirty="0" err="1"/>
              <a:t>Fossez</a:t>
            </a:r>
            <a:r>
              <a:rPr lang="en-US" altLang="ja-JP" dirty="0"/>
              <a:t> et al.,    no-core Gamow shell model                                   N3LO, JISP16,  </a:t>
            </a:r>
            <a:r>
              <a:rPr lang="en-US" altLang="ja-JP" dirty="0" err="1"/>
              <a:t>Er</a:t>
            </a:r>
            <a:r>
              <a:rPr lang="ja-JP" altLang="en-US" dirty="0"/>
              <a:t>～</a:t>
            </a:r>
            <a:r>
              <a:rPr lang="en-US" altLang="ja-JP" dirty="0"/>
              <a:t>7MeV</a:t>
            </a:r>
            <a:endParaRPr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411294" y="3030860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Γ</a:t>
            </a:r>
            <a:r>
              <a:rPr lang="ja-JP" altLang="en-US" dirty="0"/>
              <a:t>～</a:t>
            </a:r>
            <a:r>
              <a:rPr lang="en-US" altLang="ja-JP" dirty="0"/>
              <a:t>3.5MeV</a:t>
            </a:r>
            <a:endParaRPr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42951" y="3462908"/>
            <a:ext cx="10847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E. Hiyama, R. Lazauskas et al., Gaussian Expansion + CSM                   AV8                  No resonance </a:t>
            </a:r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14750" y="3750940"/>
            <a:ext cx="2417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Faddeev</a:t>
            </a:r>
            <a:r>
              <a:rPr lang="en-US" altLang="ja-JP" dirty="0"/>
              <a:t> </a:t>
            </a:r>
            <a:r>
              <a:rPr lang="en-US" altLang="ja-JP" dirty="0" err="1"/>
              <a:t>Yakubovsky</a:t>
            </a:r>
            <a:endParaRPr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2951" y="4182988"/>
            <a:ext cx="11089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/>
              <a:t>Deltuva</a:t>
            </a:r>
            <a:r>
              <a:rPr lang="en-US" altLang="ja-JP" dirty="0"/>
              <a:t>,                              </a:t>
            </a:r>
            <a:r>
              <a:rPr lang="en-US" altLang="ja-JP" dirty="0" err="1"/>
              <a:t>Faddeev</a:t>
            </a:r>
            <a:r>
              <a:rPr lang="en-US" altLang="ja-JP" dirty="0"/>
              <a:t> </a:t>
            </a:r>
            <a:r>
              <a:rPr lang="en-US" altLang="ja-JP" dirty="0" err="1"/>
              <a:t>Yakbobsky</a:t>
            </a:r>
            <a:r>
              <a:rPr lang="en-US" altLang="ja-JP" dirty="0"/>
              <a:t>      +  AGS                     SRG(AV18),NLO,  No resonance</a:t>
            </a:r>
            <a:endParaRPr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42951" y="4615036"/>
            <a:ext cx="10726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M. D. Higgins et al.,        </a:t>
            </a:r>
            <a:r>
              <a:rPr lang="en-US" altLang="ja-JP" dirty="0" err="1"/>
              <a:t>Hypersherical</a:t>
            </a:r>
            <a:r>
              <a:rPr lang="en-US" altLang="ja-JP" dirty="0"/>
              <a:t> harmonics     phase shift analysis  AV8, AV18, no resonance </a:t>
            </a:r>
            <a:endParaRPr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270C37A-3D9A-C0CD-B082-0B0ADE6F6C11}"/>
              </a:ext>
            </a:extLst>
          </p:cNvPr>
          <p:cNvSpPr txBox="1"/>
          <p:nvPr/>
        </p:nvSpPr>
        <p:spPr>
          <a:xfrm>
            <a:off x="447675" y="371475"/>
            <a:ext cx="6211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To understand 4n system in more detail….</a:t>
            </a:r>
            <a:endParaRPr kumimoji="1" lang="ja-JP" altLang="en-US" sz="2400" dirty="0"/>
          </a:p>
        </p:txBody>
      </p:sp>
      <p:sp>
        <p:nvSpPr>
          <p:cNvPr id="3" name="円/楕円 1">
            <a:extLst>
              <a:ext uri="{FF2B5EF4-FFF2-40B4-BE49-F238E27FC236}">
                <a16:creationId xmlns:a16="http://schemas.microsoft.com/office/drawing/2014/main" id="{35B4329F-4CBF-D0EE-881F-B4500258B49A}"/>
              </a:ext>
            </a:extLst>
          </p:cNvPr>
          <p:cNvSpPr/>
          <p:nvPr/>
        </p:nvSpPr>
        <p:spPr>
          <a:xfrm>
            <a:off x="2135560" y="1553220"/>
            <a:ext cx="1814799" cy="169473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Oval 9">
            <a:extLst>
              <a:ext uri="{FF2B5EF4-FFF2-40B4-BE49-F238E27FC236}">
                <a16:creationId xmlns:a16="http://schemas.microsoft.com/office/drawing/2014/main" id="{82B2F783-72D3-0B48-ED6F-8642890B6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6950" y="1716819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5" name="Oval 9">
            <a:extLst>
              <a:ext uri="{FF2B5EF4-FFF2-40B4-BE49-F238E27FC236}">
                <a16:creationId xmlns:a16="http://schemas.microsoft.com/office/drawing/2014/main" id="{BB2FCB7F-BD12-C755-4F11-44385AA3E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5432" y="1716819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72FF95E2-24CD-9CE1-EC8F-3ABFCF102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5432" y="2443544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723CF903-8B76-A522-D7B6-0C05155AC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722" y="2484974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8" name="右矢印 6">
            <a:extLst>
              <a:ext uri="{FF2B5EF4-FFF2-40B4-BE49-F238E27FC236}">
                <a16:creationId xmlns:a16="http://schemas.microsoft.com/office/drawing/2014/main" id="{22A3D112-9DC9-9881-C154-004E7368A7B8}"/>
              </a:ext>
            </a:extLst>
          </p:cNvPr>
          <p:cNvSpPr/>
          <p:nvPr/>
        </p:nvSpPr>
        <p:spPr>
          <a:xfrm rot="7566710">
            <a:off x="3936196" y="1306163"/>
            <a:ext cx="504056" cy="792088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7">
            <a:extLst>
              <a:ext uri="{FF2B5EF4-FFF2-40B4-BE49-F238E27FC236}">
                <a16:creationId xmlns:a16="http://schemas.microsoft.com/office/drawing/2014/main" id="{62B29C13-E102-3B54-87A5-19ABF4CC2406}"/>
              </a:ext>
            </a:extLst>
          </p:cNvPr>
          <p:cNvSpPr/>
          <p:nvPr/>
        </p:nvSpPr>
        <p:spPr>
          <a:xfrm>
            <a:off x="4223792" y="833140"/>
            <a:ext cx="648072" cy="648072"/>
          </a:xfrm>
          <a:prstGeom prst="ellipse">
            <a:avLst/>
          </a:prstGeom>
          <a:solidFill>
            <a:srgbClr val="E10F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/>
              <a:t>p</a:t>
            </a:r>
            <a:endParaRPr kumimoji="1" lang="ja-JP" altLang="en-US" sz="2800" dirty="0"/>
          </a:p>
        </p:txBody>
      </p:sp>
      <p:sp>
        <p:nvSpPr>
          <p:cNvPr id="10" name="円/楕円 8">
            <a:extLst>
              <a:ext uri="{FF2B5EF4-FFF2-40B4-BE49-F238E27FC236}">
                <a16:creationId xmlns:a16="http://schemas.microsoft.com/office/drawing/2014/main" id="{960CA18B-148C-9D4A-82B1-67DCC47D40E8}"/>
              </a:ext>
            </a:extLst>
          </p:cNvPr>
          <p:cNvSpPr/>
          <p:nvPr/>
        </p:nvSpPr>
        <p:spPr>
          <a:xfrm>
            <a:off x="6096000" y="1769244"/>
            <a:ext cx="1440160" cy="1440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9">
            <a:extLst>
              <a:ext uri="{FF2B5EF4-FFF2-40B4-BE49-F238E27FC236}">
                <a16:creationId xmlns:a16="http://schemas.microsoft.com/office/drawing/2014/main" id="{4AFAAA9E-9AD6-EE9B-C241-D00F6ABC26A3}"/>
              </a:ext>
            </a:extLst>
          </p:cNvPr>
          <p:cNvSpPr/>
          <p:nvPr/>
        </p:nvSpPr>
        <p:spPr>
          <a:xfrm>
            <a:off x="6168008" y="2417316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0">
            <a:extLst>
              <a:ext uri="{FF2B5EF4-FFF2-40B4-BE49-F238E27FC236}">
                <a16:creationId xmlns:a16="http://schemas.microsoft.com/office/drawing/2014/main" id="{A93142BB-17A5-F6A2-D7E0-370855227BA7}"/>
              </a:ext>
            </a:extLst>
          </p:cNvPr>
          <p:cNvSpPr/>
          <p:nvPr/>
        </p:nvSpPr>
        <p:spPr>
          <a:xfrm>
            <a:off x="6960096" y="2489324"/>
            <a:ext cx="432048" cy="432048"/>
          </a:xfrm>
          <a:prstGeom prst="ellipse">
            <a:avLst/>
          </a:prstGeom>
          <a:solidFill>
            <a:srgbClr val="E10F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20911F-0B78-8977-8226-337E0E281ED5}"/>
              </a:ext>
            </a:extLst>
          </p:cNvPr>
          <p:cNvSpPr txBox="1"/>
          <p:nvPr/>
        </p:nvSpPr>
        <p:spPr>
          <a:xfrm>
            <a:off x="6240016" y="2417316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CF5F40-BF17-B7BE-EEB6-C465728D0C9B}"/>
              </a:ext>
            </a:extLst>
          </p:cNvPr>
          <p:cNvSpPr txBox="1"/>
          <p:nvPr/>
        </p:nvSpPr>
        <p:spPr>
          <a:xfrm>
            <a:off x="7032104" y="2489324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p</a:t>
            </a:r>
            <a:endParaRPr kumimoji="1" lang="ja-JP" altLang="en-US" sz="2400" dirty="0"/>
          </a:p>
        </p:txBody>
      </p:sp>
      <p:sp>
        <p:nvSpPr>
          <p:cNvPr id="15" name="円/楕円 13">
            <a:extLst>
              <a:ext uri="{FF2B5EF4-FFF2-40B4-BE49-F238E27FC236}">
                <a16:creationId xmlns:a16="http://schemas.microsoft.com/office/drawing/2014/main" id="{D4093F67-FE27-4856-703A-7DA74FE9D618}"/>
              </a:ext>
            </a:extLst>
          </p:cNvPr>
          <p:cNvSpPr/>
          <p:nvPr/>
        </p:nvSpPr>
        <p:spPr>
          <a:xfrm>
            <a:off x="6384032" y="1913260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D239E2-C356-2951-9CE7-18C35E5D1E0F}"/>
              </a:ext>
            </a:extLst>
          </p:cNvPr>
          <p:cNvSpPr txBox="1"/>
          <p:nvPr/>
        </p:nvSpPr>
        <p:spPr>
          <a:xfrm>
            <a:off x="6456040" y="1841252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  <p:sp>
        <p:nvSpPr>
          <p:cNvPr id="17" name="円/楕円 15">
            <a:extLst>
              <a:ext uri="{FF2B5EF4-FFF2-40B4-BE49-F238E27FC236}">
                <a16:creationId xmlns:a16="http://schemas.microsoft.com/office/drawing/2014/main" id="{D93F036F-1B9D-5540-29BB-6E2C0156D1DC}"/>
              </a:ext>
            </a:extLst>
          </p:cNvPr>
          <p:cNvSpPr/>
          <p:nvPr/>
        </p:nvSpPr>
        <p:spPr>
          <a:xfrm>
            <a:off x="6888088" y="1985268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E5DC81B-DA69-1A77-626F-79BD2358B8BC}"/>
              </a:ext>
            </a:extLst>
          </p:cNvPr>
          <p:cNvSpPr txBox="1"/>
          <p:nvPr/>
        </p:nvSpPr>
        <p:spPr>
          <a:xfrm>
            <a:off x="6960096" y="1985268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1C6B250-241E-F4A8-7580-AC0E3782F84E}"/>
              </a:ext>
            </a:extLst>
          </p:cNvPr>
          <p:cNvSpPr txBox="1"/>
          <p:nvPr/>
        </p:nvSpPr>
        <p:spPr>
          <a:xfrm>
            <a:off x="7896200" y="2201292"/>
            <a:ext cx="48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/>
              <a:t>5</a:t>
            </a:r>
            <a:r>
              <a:rPr kumimoji="1" lang="en-US" altLang="ja-JP" sz="2400" dirty="0"/>
              <a:t>H</a:t>
            </a:r>
            <a:endParaRPr kumimoji="1" lang="ja-JP" altLang="en-US" sz="2400" dirty="0"/>
          </a:p>
        </p:txBody>
      </p:sp>
      <p:sp>
        <p:nvSpPr>
          <p:cNvPr id="20" name="円/楕円 18">
            <a:extLst>
              <a:ext uri="{FF2B5EF4-FFF2-40B4-BE49-F238E27FC236}">
                <a16:creationId xmlns:a16="http://schemas.microsoft.com/office/drawing/2014/main" id="{6A63CB5E-2445-DA50-D76F-D924B37F0EF0}"/>
              </a:ext>
            </a:extLst>
          </p:cNvPr>
          <p:cNvSpPr/>
          <p:nvPr/>
        </p:nvSpPr>
        <p:spPr>
          <a:xfrm>
            <a:off x="6528048" y="2705348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A62469A-15AA-E51B-193E-16C8252B095F}"/>
              </a:ext>
            </a:extLst>
          </p:cNvPr>
          <p:cNvSpPr txBox="1"/>
          <p:nvPr/>
        </p:nvSpPr>
        <p:spPr>
          <a:xfrm>
            <a:off x="6600056" y="2705348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n</a:t>
            </a:r>
            <a:endParaRPr kumimoji="1" lang="ja-JP" altLang="en-US" sz="2400" dirty="0"/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64FBC850-DF01-815C-B772-C41A5D9E403C}"/>
              </a:ext>
            </a:extLst>
          </p:cNvPr>
          <p:cNvSpPr/>
          <p:nvPr/>
        </p:nvSpPr>
        <p:spPr>
          <a:xfrm>
            <a:off x="4722229" y="2171675"/>
            <a:ext cx="1007368" cy="533673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11">
            <a:extLst>
              <a:ext uri="{FF2B5EF4-FFF2-40B4-BE49-F238E27FC236}">
                <a16:creationId xmlns:a16="http://schemas.microsoft.com/office/drawing/2014/main" id="{8195A117-B31D-B6CD-5212-EB190FE19145}"/>
              </a:ext>
            </a:extLst>
          </p:cNvPr>
          <p:cNvSpPr/>
          <p:nvPr/>
        </p:nvSpPr>
        <p:spPr>
          <a:xfrm>
            <a:off x="1271465" y="4814334"/>
            <a:ext cx="1814799" cy="169473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円/楕円 3">
            <a:extLst>
              <a:ext uri="{FF2B5EF4-FFF2-40B4-BE49-F238E27FC236}">
                <a16:creationId xmlns:a16="http://schemas.microsoft.com/office/drawing/2014/main" id="{A4E20E48-7A5E-8EC7-9E11-5988507FE63E}"/>
              </a:ext>
            </a:extLst>
          </p:cNvPr>
          <p:cNvSpPr/>
          <p:nvPr/>
        </p:nvSpPr>
        <p:spPr>
          <a:xfrm>
            <a:off x="4943872" y="4116445"/>
            <a:ext cx="1944216" cy="18722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Oval 9">
            <a:extLst>
              <a:ext uri="{FF2B5EF4-FFF2-40B4-BE49-F238E27FC236}">
                <a16:creationId xmlns:a16="http://schemas.microsoft.com/office/drawing/2014/main" id="{0CAC6ABD-3166-254F-9D64-967755878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855" y="4977933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6" name="Oval 9">
            <a:extLst>
              <a:ext uri="{FF2B5EF4-FFF2-40B4-BE49-F238E27FC236}">
                <a16:creationId xmlns:a16="http://schemas.microsoft.com/office/drawing/2014/main" id="{75CA39A6-09FF-B74B-4920-3BD1A8C14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337" y="4977933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7" name="Oval 9">
            <a:extLst>
              <a:ext uri="{FF2B5EF4-FFF2-40B4-BE49-F238E27FC236}">
                <a16:creationId xmlns:a16="http://schemas.microsoft.com/office/drawing/2014/main" id="{00786C98-1233-906C-E424-7D302D07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337" y="5704658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8" name="Oval 9">
            <a:extLst>
              <a:ext uri="{FF2B5EF4-FFF2-40B4-BE49-F238E27FC236}">
                <a16:creationId xmlns:a16="http://schemas.microsoft.com/office/drawing/2014/main" id="{2B93D56E-7DF8-1622-9FD0-2429051B1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627" y="5746088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9" name="右矢印 8">
            <a:extLst>
              <a:ext uri="{FF2B5EF4-FFF2-40B4-BE49-F238E27FC236}">
                <a16:creationId xmlns:a16="http://schemas.microsoft.com/office/drawing/2014/main" id="{7D78EC83-97FF-D857-4414-B3E06E4E4118}"/>
              </a:ext>
            </a:extLst>
          </p:cNvPr>
          <p:cNvSpPr/>
          <p:nvPr/>
        </p:nvSpPr>
        <p:spPr>
          <a:xfrm rot="7566710">
            <a:off x="3072101" y="4279245"/>
            <a:ext cx="504056" cy="792088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9">
            <a:extLst>
              <a:ext uri="{FF2B5EF4-FFF2-40B4-BE49-F238E27FC236}">
                <a16:creationId xmlns:a16="http://schemas.microsoft.com/office/drawing/2014/main" id="{4CEAB55B-0060-1544-9A94-B3492534371C}"/>
              </a:ext>
            </a:extLst>
          </p:cNvPr>
          <p:cNvSpPr/>
          <p:nvPr/>
        </p:nvSpPr>
        <p:spPr>
          <a:xfrm>
            <a:off x="3431705" y="3662206"/>
            <a:ext cx="864096" cy="86409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BB61F28-1199-BF01-2A37-78B4C03F1E8E}"/>
              </a:ext>
            </a:extLst>
          </p:cNvPr>
          <p:cNvSpPr txBox="1"/>
          <p:nvPr/>
        </p:nvSpPr>
        <p:spPr>
          <a:xfrm>
            <a:off x="4223792" y="3576708"/>
            <a:ext cx="34117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Let’s add one triton to 4n.</a:t>
            </a:r>
          </a:p>
          <a:p>
            <a:endParaRPr kumimoji="1" lang="ja-JP" altLang="en-US" sz="2400" dirty="0"/>
          </a:p>
        </p:txBody>
      </p:sp>
      <p:sp>
        <p:nvSpPr>
          <p:cNvPr id="32" name="Oval 9">
            <a:extLst>
              <a:ext uri="{FF2B5EF4-FFF2-40B4-BE49-F238E27FC236}">
                <a16:creationId xmlns:a16="http://schemas.microsoft.com/office/drawing/2014/main" id="{20EF485C-4F9A-DC8F-424A-4B77AE52F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305" y="4489553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3" name="Oval 9">
            <a:extLst>
              <a:ext uri="{FF2B5EF4-FFF2-40B4-BE49-F238E27FC236}">
                <a16:creationId xmlns:a16="http://schemas.microsoft.com/office/drawing/2014/main" id="{C8017F4D-42B2-C806-250B-E14471624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7409" y="4345537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4" name="Oval 9">
            <a:extLst>
              <a:ext uri="{FF2B5EF4-FFF2-40B4-BE49-F238E27FC236}">
                <a16:creationId xmlns:a16="http://schemas.microsoft.com/office/drawing/2014/main" id="{806C691B-7076-4FB6-AF8B-6142B81E2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3433" y="5065617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5" name="Oval 9">
            <a:extLst>
              <a:ext uri="{FF2B5EF4-FFF2-40B4-BE49-F238E27FC236}">
                <a16:creationId xmlns:a16="http://schemas.microsoft.com/office/drawing/2014/main" id="{E063834A-9EA0-5EAD-5805-472621EEE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5321" y="5425657"/>
            <a:ext cx="539750" cy="53975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36" name="円/楕円 16">
            <a:extLst>
              <a:ext uri="{FF2B5EF4-FFF2-40B4-BE49-F238E27FC236}">
                <a16:creationId xmlns:a16="http://schemas.microsoft.com/office/drawing/2014/main" id="{90B14AEB-68A5-667A-2D54-4E3A1E244021}"/>
              </a:ext>
            </a:extLst>
          </p:cNvPr>
          <p:cNvSpPr/>
          <p:nvPr/>
        </p:nvSpPr>
        <p:spPr>
          <a:xfrm>
            <a:off x="5531345" y="4705577"/>
            <a:ext cx="864096" cy="86409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F4C04B3-EE1D-3424-0748-2F3091AF0000}"/>
              </a:ext>
            </a:extLst>
          </p:cNvPr>
          <p:cNvSpPr txBox="1"/>
          <p:nvPr/>
        </p:nvSpPr>
        <p:spPr>
          <a:xfrm>
            <a:off x="8495081" y="3512324"/>
            <a:ext cx="530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/>
              <a:t>7</a:t>
            </a:r>
            <a:r>
              <a:rPr kumimoji="1" lang="en-US" altLang="ja-JP" sz="2800" dirty="0"/>
              <a:t>H</a:t>
            </a:r>
            <a:endParaRPr kumimoji="1" lang="ja-JP" altLang="en-US" sz="28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BD35F4D-8BE3-C011-8645-E96EA85A8A2D}"/>
              </a:ext>
            </a:extLst>
          </p:cNvPr>
          <p:cNvSpPr txBox="1"/>
          <p:nvPr/>
        </p:nvSpPr>
        <p:spPr>
          <a:xfrm>
            <a:off x="4583833" y="8122497"/>
            <a:ext cx="5089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dirty="0"/>
              <a:t>7</a:t>
            </a:r>
            <a:r>
              <a:rPr kumimoji="1" lang="en-US" altLang="ja-JP" sz="2800" dirty="0"/>
              <a:t>H is bound,  resonance, nothing?</a:t>
            </a:r>
            <a:endParaRPr kumimoji="1" lang="ja-JP" altLang="en-US" sz="2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9B20EDB-C6A4-2B23-09FE-0B56F270D9C4}"/>
              </a:ext>
            </a:extLst>
          </p:cNvPr>
          <p:cNvSpPr txBox="1"/>
          <p:nvPr/>
        </p:nvSpPr>
        <p:spPr>
          <a:xfrm>
            <a:off x="7043513" y="4413169"/>
            <a:ext cx="14653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Neutron:6</a:t>
            </a:r>
          </a:p>
          <a:p>
            <a:r>
              <a:rPr kumimoji="1" lang="en-US" altLang="ja-JP" sz="2400" dirty="0"/>
              <a:t>Proton: 1</a:t>
            </a:r>
            <a:endParaRPr kumimoji="1" lang="ja-JP" altLang="en-US" sz="2400" dirty="0"/>
          </a:p>
        </p:txBody>
      </p:sp>
      <p:sp>
        <p:nvSpPr>
          <p:cNvPr id="40" name="右矢印 20">
            <a:extLst>
              <a:ext uri="{FF2B5EF4-FFF2-40B4-BE49-F238E27FC236}">
                <a16:creationId xmlns:a16="http://schemas.microsoft.com/office/drawing/2014/main" id="{5459610C-6E21-9C25-86EC-6C5B3059513A}"/>
              </a:ext>
            </a:extLst>
          </p:cNvPr>
          <p:cNvSpPr/>
          <p:nvPr/>
        </p:nvSpPr>
        <p:spPr>
          <a:xfrm>
            <a:off x="8483673" y="4629193"/>
            <a:ext cx="360040" cy="432048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A95427E-04AD-ED4A-C374-31D7614DB3C9}"/>
              </a:ext>
            </a:extLst>
          </p:cNvPr>
          <p:cNvSpPr txBox="1"/>
          <p:nvPr/>
        </p:nvSpPr>
        <p:spPr>
          <a:xfrm>
            <a:off x="8915721" y="4629193"/>
            <a:ext cx="24986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Super heavy hydrogen</a:t>
            </a:r>
            <a:endParaRPr kumimoji="1" lang="ja-JP" altLang="en-US" sz="200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10FEB28-7952-C534-DD10-BA671D7802D0}"/>
              </a:ext>
            </a:extLst>
          </p:cNvPr>
          <p:cNvSpPr txBox="1"/>
          <p:nvPr/>
        </p:nvSpPr>
        <p:spPr>
          <a:xfrm>
            <a:off x="7143378" y="5517683"/>
            <a:ext cx="3967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Can we understand </a:t>
            </a:r>
            <a:r>
              <a:rPr kumimoji="1" lang="en-US" altLang="ja-JP" baseline="30000" dirty="0"/>
              <a:t>5</a:t>
            </a:r>
            <a:r>
              <a:rPr kumimoji="1" lang="en-US" altLang="ja-JP" dirty="0"/>
              <a:t>H and </a:t>
            </a:r>
            <a:r>
              <a:rPr kumimoji="1" lang="en-US" altLang="ja-JP" baseline="30000" dirty="0"/>
              <a:t>7</a:t>
            </a:r>
            <a:r>
              <a:rPr kumimoji="1" lang="en-US" altLang="ja-JP" dirty="0"/>
              <a:t>H with</a:t>
            </a:r>
          </a:p>
          <a:p>
            <a:r>
              <a:rPr lang="en-US" altLang="ja-JP" dirty="0"/>
              <a:t>NN interaction so far proposed?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7241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423592" y="404664"/>
            <a:ext cx="1440160" cy="1440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2495600" y="1052736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3287688" y="1124744"/>
            <a:ext cx="432048" cy="432048"/>
          </a:xfrm>
          <a:prstGeom prst="ellipse">
            <a:avLst/>
          </a:prstGeom>
          <a:solidFill>
            <a:srgbClr val="E10F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67608" y="1052737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59696" y="1124745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p</a:t>
            </a:r>
            <a:endParaRPr lang="ja-JP" altLang="en-US" sz="2400" dirty="0"/>
          </a:p>
        </p:txBody>
      </p:sp>
      <p:sp>
        <p:nvSpPr>
          <p:cNvPr id="9" name="円/楕円 8"/>
          <p:cNvSpPr/>
          <p:nvPr/>
        </p:nvSpPr>
        <p:spPr>
          <a:xfrm>
            <a:off x="2711624" y="548680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83632" y="476673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3215680" y="620688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87688" y="620689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23793" y="836713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/>
              <a:t>5</a:t>
            </a:r>
            <a:r>
              <a:rPr lang="en-US" altLang="ja-JP" sz="2400" dirty="0"/>
              <a:t>H</a:t>
            </a:r>
            <a:endParaRPr lang="ja-JP" altLang="en-US" sz="2400" dirty="0"/>
          </a:p>
        </p:txBody>
      </p:sp>
      <p:sp>
        <p:nvSpPr>
          <p:cNvPr id="14" name="円/楕円 13"/>
          <p:cNvSpPr/>
          <p:nvPr/>
        </p:nvSpPr>
        <p:spPr>
          <a:xfrm>
            <a:off x="2855640" y="1340768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27648" y="1340769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2783632" y="2348880"/>
            <a:ext cx="1512168" cy="20162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00B0F0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2495550" y="4337819"/>
            <a:ext cx="2736850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8"/>
          <p:cNvSpPr txBox="1">
            <a:spLocks noChangeArrowheads="1"/>
          </p:cNvSpPr>
          <p:nvPr/>
        </p:nvSpPr>
        <p:spPr bwMode="auto">
          <a:xfrm>
            <a:off x="2566989" y="4409258"/>
            <a:ext cx="971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charset="0"/>
              </a:rPr>
              <a:t>t+n+n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2927351" y="3329757"/>
            <a:ext cx="158432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0"/>
          <p:cNvSpPr txBox="1">
            <a:spLocks noChangeArrowheads="1"/>
          </p:cNvSpPr>
          <p:nvPr/>
        </p:nvSpPr>
        <p:spPr bwMode="auto">
          <a:xfrm>
            <a:off x="2279651" y="3185294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charset="0"/>
              </a:rPr>
              <a:t>1/2</a:t>
            </a:r>
            <a:r>
              <a:rPr lang="en-US" altLang="ja-JP" sz="1800" baseline="30000">
                <a:latin typeface="Arial" charset="0"/>
              </a:rPr>
              <a:t>+</a:t>
            </a:r>
            <a:endParaRPr lang="ja-JP" altLang="en-US" sz="1800" baseline="30000">
              <a:latin typeface="Arial" charset="0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3540125" y="2348683"/>
            <a:ext cx="0" cy="2016125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12"/>
          <p:cNvSpPr txBox="1">
            <a:spLocks noChangeArrowheads="1"/>
          </p:cNvSpPr>
          <p:nvPr/>
        </p:nvSpPr>
        <p:spPr bwMode="auto">
          <a:xfrm>
            <a:off x="1919289" y="3474219"/>
            <a:ext cx="15953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charset="0"/>
              </a:rPr>
              <a:t>1.7±0.3 MeV</a:t>
            </a:r>
            <a:endParaRPr lang="ja-JP" altLang="en-US" sz="1800">
              <a:latin typeface="Arial" charset="0"/>
            </a:endParaRPr>
          </a:p>
        </p:txBody>
      </p:sp>
      <p:sp>
        <p:nvSpPr>
          <p:cNvPr id="23" name="テキスト ボックス 13"/>
          <p:cNvSpPr txBox="1">
            <a:spLocks noChangeArrowheads="1"/>
          </p:cNvSpPr>
          <p:nvPr/>
        </p:nvSpPr>
        <p:spPr bwMode="auto">
          <a:xfrm>
            <a:off x="3575050" y="2753494"/>
            <a:ext cx="18565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charset="0"/>
              </a:rPr>
              <a:t>Γ=1.9±0.4 MeV</a:t>
            </a:r>
            <a:endParaRPr lang="ja-JP" altLang="en-US" sz="1800" dirty="0">
              <a:latin typeface="Arial" charset="0"/>
            </a:endParaRPr>
          </a:p>
        </p:txBody>
      </p:sp>
      <p:sp>
        <p:nvSpPr>
          <p:cNvPr id="24" name="テキスト ボックス 14"/>
          <p:cNvSpPr txBox="1">
            <a:spLocks noChangeArrowheads="1"/>
          </p:cNvSpPr>
          <p:nvPr/>
        </p:nvSpPr>
        <p:spPr bwMode="auto">
          <a:xfrm>
            <a:off x="4439816" y="1700809"/>
            <a:ext cx="47414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ja-JP" sz="1800" dirty="0">
                <a:latin typeface="Arial" charset="0"/>
              </a:rPr>
              <a:t>A. </a:t>
            </a:r>
            <a:r>
              <a:rPr lang="en-US" altLang="ja-JP" sz="1800" dirty="0" err="1">
                <a:latin typeface="Arial" charset="0"/>
              </a:rPr>
              <a:t>Korcheninnikov</a:t>
            </a:r>
            <a:r>
              <a:rPr lang="en-US" altLang="ja-JP" sz="1800" dirty="0">
                <a:latin typeface="Arial" charset="0"/>
              </a:rPr>
              <a:t>, et al. Phys. Rev. </a:t>
            </a:r>
            <a:r>
              <a:rPr lang="en-US" altLang="ja-JP" sz="1800" dirty="0" err="1">
                <a:latin typeface="Arial" charset="0"/>
              </a:rPr>
              <a:t>Lett</a:t>
            </a:r>
            <a:r>
              <a:rPr lang="en-US" altLang="ja-JP" sz="1800" dirty="0">
                <a:latin typeface="Arial" charset="0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charset="0"/>
              </a:rPr>
              <a:t>87 (2001) 092501.</a:t>
            </a:r>
            <a:endParaRPr lang="ja-JP" altLang="en-US" sz="1800" dirty="0">
              <a:latin typeface="Arial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79976" y="2636913"/>
            <a:ext cx="324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/>
              <a:t>Superheavy</a:t>
            </a:r>
            <a:r>
              <a:rPr lang="en-US" altLang="ja-JP" sz="2400" dirty="0"/>
              <a:t> hydrogen</a:t>
            </a:r>
            <a:endParaRPr lang="ja-JP" altLang="en-US" sz="2400" dirty="0"/>
          </a:p>
        </p:txBody>
      </p:sp>
      <p:sp>
        <p:nvSpPr>
          <p:cNvPr id="27" name="テキスト ボックス 16"/>
          <p:cNvSpPr txBox="1">
            <a:spLocks noChangeArrowheads="1"/>
          </p:cNvSpPr>
          <p:nvPr/>
        </p:nvSpPr>
        <p:spPr bwMode="auto">
          <a:xfrm>
            <a:off x="4928401" y="836712"/>
            <a:ext cx="34660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charset="0"/>
              </a:rPr>
              <a:t>transfer reaction  p(</a:t>
            </a:r>
            <a:r>
              <a:rPr lang="en-US" altLang="ja-JP" sz="1800" baseline="30000" dirty="0">
                <a:latin typeface="Arial" charset="0"/>
              </a:rPr>
              <a:t>6</a:t>
            </a:r>
            <a:r>
              <a:rPr lang="en-US" altLang="ja-JP" sz="1800" dirty="0">
                <a:latin typeface="Arial" charset="0"/>
              </a:rPr>
              <a:t>He, </a:t>
            </a:r>
            <a:r>
              <a:rPr lang="en-US" altLang="ja-JP" sz="1800" baseline="30000" dirty="0">
                <a:latin typeface="Arial" charset="0"/>
              </a:rPr>
              <a:t>2</a:t>
            </a:r>
            <a:r>
              <a:rPr lang="en-US" altLang="ja-JP" sz="1800" dirty="0">
                <a:latin typeface="Arial" charset="0"/>
              </a:rPr>
              <a:t>He)</a:t>
            </a:r>
            <a:r>
              <a:rPr lang="en-US" altLang="ja-JP" sz="1800" baseline="30000" dirty="0">
                <a:latin typeface="Arial" charset="0"/>
              </a:rPr>
              <a:t>5</a:t>
            </a:r>
            <a:r>
              <a:rPr lang="en-US" altLang="ja-JP" sz="1800" dirty="0">
                <a:latin typeface="Arial" charset="0"/>
              </a:rPr>
              <a:t>H </a:t>
            </a:r>
            <a:endParaRPr lang="ja-JP" alt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1"/>
            <a:ext cx="6256338" cy="535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2351585" y="4941169"/>
            <a:ext cx="6694487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charset="0"/>
              </a:rPr>
              <a:t>[3] A.A. </a:t>
            </a:r>
            <a:r>
              <a:rPr lang="en-US" altLang="ja-JP" sz="2000" dirty="0" err="1">
                <a:latin typeface="Arial" charset="0"/>
              </a:rPr>
              <a:t>Korosheninnikov</a:t>
            </a:r>
            <a:r>
              <a:rPr lang="en-US" altLang="ja-JP" sz="2000" dirty="0">
                <a:latin typeface="Arial" charset="0"/>
              </a:rPr>
              <a:t> et al., PRL87 (2001) 092501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charset="0"/>
              </a:rPr>
              <a:t>[8] S.I. </a:t>
            </a:r>
            <a:r>
              <a:rPr lang="en-US" altLang="ja-JP" sz="2000" dirty="0" err="1">
                <a:latin typeface="Arial" charset="0"/>
              </a:rPr>
              <a:t>Sidorchuk</a:t>
            </a:r>
            <a:r>
              <a:rPr lang="en-US" altLang="ja-JP" sz="2000" dirty="0">
                <a:latin typeface="Arial" charset="0"/>
              </a:rPr>
              <a:t> et al., NPA719 (2003) 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charset="0"/>
              </a:rPr>
              <a:t>[4] M.S. </a:t>
            </a:r>
            <a:r>
              <a:rPr lang="en-US" altLang="ja-JP" sz="2000" dirty="0" err="1">
                <a:latin typeface="Arial" charset="0"/>
              </a:rPr>
              <a:t>Golovkov</a:t>
            </a:r>
            <a:r>
              <a:rPr lang="en-US" altLang="ja-JP" sz="2000" dirty="0">
                <a:latin typeface="Arial" charset="0"/>
              </a:rPr>
              <a:t> et al. PRC 72 (2005) 064612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charset="0"/>
              </a:rPr>
              <a:t>[5] G. M. </a:t>
            </a:r>
            <a:r>
              <a:rPr lang="en-US" altLang="ja-JP" sz="2000" dirty="0" err="1">
                <a:latin typeface="Arial" charset="0"/>
              </a:rPr>
              <a:t>Ter-Akopian</a:t>
            </a:r>
            <a:r>
              <a:rPr lang="en-US" altLang="ja-JP" sz="2000" dirty="0">
                <a:latin typeface="Arial" charset="0"/>
              </a:rPr>
              <a:t> et al., Eur. Phys. J A25 (2005)  315.</a:t>
            </a:r>
            <a:endParaRPr lang="ja-JP" altLang="en-US" sz="2000" dirty="0">
              <a:latin typeface="Arial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75521" y="6381328"/>
            <a:ext cx="750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Energy of 5H is similar. But decay width is dependent on experiment.</a:t>
            </a:r>
            <a:endParaRPr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63553" y="404664"/>
            <a:ext cx="5226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In 2017, we have a new data on </a:t>
            </a:r>
            <a:r>
              <a:rPr lang="en-US" altLang="ja-JP" baseline="30000" dirty="0"/>
              <a:t>5</a:t>
            </a:r>
            <a:r>
              <a:rPr lang="en-US" altLang="ja-JP" dirty="0"/>
              <a:t>H.</a:t>
            </a:r>
          </a:p>
          <a:p>
            <a:r>
              <a:rPr lang="en-US" altLang="ja-JP" dirty="0"/>
              <a:t> A. H. </a:t>
            </a:r>
            <a:r>
              <a:rPr lang="en-US" altLang="ja-JP" dirty="0" err="1"/>
              <a:t>Wuosmaa</a:t>
            </a:r>
            <a:r>
              <a:rPr lang="en-US" altLang="ja-JP" dirty="0"/>
              <a:t>, Phys. Rev. C95, 014310 (2017)</a:t>
            </a:r>
          </a:p>
          <a:p>
            <a:r>
              <a:rPr lang="en-US" altLang="ja-JP" dirty="0"/>
              <a:t> </a:t>
            </a:r>
            <a:r>
              <a:rPr lang="en-US" altLang="ja-JP" baseline="30000" dirty="0"/>
              <a:t>6</a:t>
            </a:r>
            <a:r>
              <a:rPr lang="en-US" altLang="ja-JP" dirty="0"/>
              <a:t>He (d,</a:t>
            </a:r>
            <a:r>
              <a:rPr lang="en-US" altLang="ja-JP" baseline="30000" dirty="0"/>
              <a:t>3</a:t>
            </a:r>
            <a:r>
              <a:rPr lang="en-US" altLang="ja-JP" dirty="0"/>
              <a:t>He) </a:t>
            </a:r>
            <a:r>
              <a:rPr lang="en-US" altLang="ja-JP" baseline="30000" dirty="0"/>
              <a:t>5</a:t>
            </a:r>
            <a:r>
              <a:rPr lang="en-US" altLang="ja-JP" dirty="0"/>
              <a:t>H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07568" y="1412777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/>
              <a:t>E</a:t>
            </a:r>
            <a:r>
              <a:rPr lang="en-US" altLang="ja-JP" sz="2400" baseline="-25000" dirty="0" err="1"/>
              <a:t>r</a:t>
            </a:r>
            <a:r>
              <a:rPr lang="en-US" altLang="ja-JP" sz="2400" dirty="0"/>
              <a:t>=2.4±0.3 </a:t>
            </a:r>
            <a:r>
              <a:rPr lang="en-US" altLang="ja-JP" sz="2400" dirty="0" err="1"/>
              <a:t>MeV</a:t>
            </a:r>
            <a:r>
              <a:rPr lang="en-US" altLang="ja-JP" sz="2400" dirty="0"/>
              <a:t>  Γ=5.3 ±0.4 </a:t>
            </a:r>
            <a:r>
              <a:rPr lang="en-US" altLang="ja-JP" sz="2400" dirty="0" err="1"/>
              <a:t>MeV</a:t>
            </a:r>
            <a:r>
              <a:rPr lang="en-US" altLang="ja-JP" sz="2400" dirty="0"/>
              <a:t> </a:t>
            </a:r>
            <a:endParaRPr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2279576" y="2708920"/>
            <a:ext cx="1440160" cy="144016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351584" y="3356992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143672" y="3429000"/>
            <a:ext cx="432048" cy="432048"/>
          </a:xfrm>
          <a:prstGeom prst="ellipse">
            <a:avLst/>
          </a:prstGeom>
          <a:solidFill>
            <a:srgbClr val="E10F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23592" y="3356993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15680" y="3429001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p</a:t>
            </a:r>
            <a:endParaRPr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2711624" y="2708920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83632" y="2708921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13" name="円/楕円 12"/>
          <p:cNvSpPr/>
          <p:nvPr/>
        </p:nvSpPr>
        <p:spPr>
          <a:xfrm>
            <a:off x="3071664" y="2924944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43672" y="2924945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15" name="円/楕円 14"/>
          <p:cNvSpPr/>
          <p:nvPr/>
        </p:nvSpPr>
        <p:spPr>
          <a:xfrm>
            <a:off x="2711624" y="3645024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83632" y="3645025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18" name="円/楕円 17"/>
          <p:cNvSpPr/>
          <p:nvPr/>
        </p:nvSpPr>
        <p:spPr>
          <a:xfrm>
            <a:off x="2279576" y="2924944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51584" y="2996953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20" name="円/楕円 19"/>
          <p:cNvSpPr/>
          <p:nvPr/>
        </p:nvSpPr>
        <p:spPr>
          <a:xfrm>
            <a:off x="2711624" y="3140968"/>
            <a:ext cx="432048" cy="43204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83632" y="3140969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n</a:t>
            </a:r>
            <a:endParaRPr lang="ja-JP" altLang="en-US" sz="2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647729" y="249289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aseline="30000" dirty="0"/>
              <a:t>7</a:t>
            </a:r>
            <a:r>
              <a:rPr lang="en-US" altLang="ja-JP" sz="2800" dirty="0"/>
              <a:t>H</a:t>
            </a:r>
            <a:endParaRPr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83832" y="2420888"/>
            <a:ext cx="59891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lphaUcPeriod"/>
            </a:pPr>
            <a:r>
              <a:rPr lang="en-US" altLang="ja-JP" sz="2400" dirty="0"/>
              <a:t>A. </a:t>
            </a:r>
            <a:r>
              <a:rPr lang="en-US" altLang="ja-JP" sz="2400" dirty="0" err="1"/>
              <a:t>Korsheninnikov</a:t>
            </a:r>
            <a:r>
              <a:rPr lang="en-US" altLang="ja-JP" sz="2400" dirty="0"/>
              <a:t> et al., PRL 90,</a:t>
            </a:r>
          </a:p>
          <a:p>
            <a:pPr marL="457200" indent="-457200"/>
            <a:r>
              <a:rPr lang="en-US" altLang="ja-JP" sz="2400" dirty="0"/>
              <a:t> 082501 (2003)</a:t>
            </a:r>
          </a:p>
          <a:p>
            <a:pPr marL="457200" indent="-457200"/>
            <a:r>
              <a:rPr lang="en-US" altLang="ja-JP" sz="2400" dirty="0"/>
              <a:t>M. </a:t>
            </a:r>
            <a:r>
              <a:rPr lang="en-US" altLang="ja-JP" sz="2400" dirty="0" err="1"/>
              <a:t>Caamano</a:t>
            </a:r>
            <a:r>
              <a:rPr lang="en-US" altLang="ja-JP" sz="2400" dirty="0"/>
              <a:t> et al., PRL99, 062502(2007)</a:t>
            </a:r>
          </a:p>
          <a:p>
            <a:pPr marL="457200" indent="-457200"/>
            <a:r>
              <a:rPr lang="en-US" altLang="ja-JP" sz="2400" dirty="0"/>
              <a:t>PRC 78, 044001 (2008)</a:t>
            </a:r>
            <a:endParaRPr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75920" y="4149081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/>
              <a:t>E</a:t>
            </a:r>
            <a:r>
              <a:rPr lang="en-US" altLang="ja-JP" sz="2400" baseline="-25000" dirty="0" err="1"/>
              <a:t>r</a:t>
            </a:r>
            <a:r>
              <a:rPr lang="en-US" altLang="ja-JP" sz="2400" dirty="0"/>
              <a:t>=0.57</a:t>
            </a:r>
            <a:endParaRPr lang="ja-JP" altLang="en-US" sz="2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84033" y="4077072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+0.42</a:t>
            </a:r>
            <a:endParaRPr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84033" y="4365104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-0.21</a:t>
            </a:r>
            <a:endParaRPr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032105" y="4149081"/>
            <a:ext cx="926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/>
              <a:t>MeV</a:t>
            </a:r>
            <a:r>
              <a:rPr lang="en-US" altLang="ja-JP" sz="2400" dirty="0"/>
              <a:t> </a:t>
            </a:r>
            <a:endParaRPr lang="ja-JP" altLang="en-US" sz="24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896200" y="4221088"/>
            <a:ext cx="232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from t+4n threshold</a:t>
            </a:r>
            <a:endParaRPr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111982" y="4807189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Γ=0.09 </a:t>
            </a:r>
            <a:endParaRPr lang="ja-JP" altLang="en-US" sz="2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384033" y="4725144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+0.94</a:t>
            </a:r>
            <a:endParaRPr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84033" y="5013176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-0.06</a:t>
            </a:r>
            <a:endParaRPr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32105" y="4797153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/>
              <a:t>MeV</a:t>
            </a:r>
            <a:endParaRPr lang="ja-JP" altLang="en-US" sz="2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03913" y="5373217"/>
            <a:ext cx="3498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/>
              <a:t>12</a:t>
            </a:r>
            <a:r>
              <a:rPr lang="en-US" altLang="ja-JP" sz="2400" dirty="0"/>
              <a:t>C(</a:t>
            </a:r>
            <a:r>
              <a:rPr lang="en-US" altLang="ja-JP" sz="2400" baseline="30000" dirty="0"/>
              <a:t>8</a:t>
            </a:r>
            <a:r>
              <a:rPr lang="en-US" altLang="ja-JP" sz="2400" dirty="0"/>
              <a:t>He,</a:t>
            </a:r>
            <a:r>
              <a:rPr lang="en-US" altLang="ja-JP" sz="2400" baseline="30000" dirty="0"/>
              <a:t>7</a:t>
            </a:r>
            <a:r>
              <a:rPr lang="en-US" altLang="ja-JP" sz="2400" dirty="0"/>
              <a:t>H)</a:t>
            </a:r>
            <a:r>
              <a:rPr lang="en-US" altLang="ja-JP" sz="2400" baseline="30000" dirty="0"/>
              <a:t>13</a:t>
            </a:r>
            <a:r>
              <a:rPr lang="en-US" altLang="ja-JP" sz="2400" dirty="0"/>
              <a:t>N reaction</a:t>
            </a:r>
            <a:endParaRPr lang="ja-JP" altLang="en-US" sz="2400" dirty="0"/>
          </a:p>
        </p:txBody>
      </p:sp>
      <p:cxnSp>
        <p:nvCxnSpPr>
          <p:cNvPr id="35" name="直線コネクタ 34"/>
          <p:cNvCxnSpPr/>
          <p:nvPr/>
        </p:nvCxnSpPr>
        <p:spPr>
          <a:xfrm>
            <a:off x="2279576" y="2132856"/>
            <a:ext cx="6696744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1703512" y="6309320"/>
            <a:ext cx="469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What is limit for H-isotope?   Probably </a:t>
            </a:r>
            <a:r>
              <a:rPr lang="en-US" altLang="ja-JP" baseline="30000" dirty="0"/>
              <a:t>7</a:t>
            </a:r>
            <a:r>
              <a:rPr lang="en-US" altLang="ja-JP" dirty="0"/>
              <a:t>H?</a:t>
            </a:r>
            <a:endParaRPr lang="ja-JP" altLang="en-US" dirty="0"/>
          </a:p>
        </p:txBody>
      </p:sp>
      <p:sp>
        <p:nvSpPr>
          <p:cNvPr id="36" name="下矢印 35"/>
          <p:cNvSpPr/>
          <p:nvPr/>
        </p:nvSpPr>
        <p:spPr>
          <a:xfrm rot="5231478">
            <a:off x="4595879" y="4593175"/>
            <a:ext cx="504056" cy="504056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847529" y="4725144"/>
            <a:ext cx="31967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If we have narrow</a:t>
            </a:r>
          </a:p>
          <a:p>
            <a:r>
              <a:rPr lang="en-US" altLang="ja-JP" dirty="0"/>
              <a:t>decay at lower energy,</a:t>
            </a:r>
          </a:p>
          <a:p>
            <a:r>
              <a:rPr lang="en-US" altLang="ja-JP" dirty="0"/>
              <a:t>we </a:t>
            </a:r>
            <a:r>
              <a:rPr lang="en-US" altLang="ja-JP"/>
              <a:t>could have</a:t>
            </a:r>
            <a:endParaRPr lang="en-US" altLang="ja-JP" dirty="0"/>
          </a:p>
          <a:p>
            <a:r>
              <a:rPr lang="en-US" altLang="ja-JP" dirty="0"/>
              <a:t> heavier H-hydrogen isotope</a:t>
            </a:r>
          </a:p>
          <a:p>
            <a:r>
              <a:rPr lang="en-US" altLang="ja-JP" dirty="0"/>
              <a:t>such as </a:t>
            </a:r>
            <a:r>
              <a:rPr lang="en-US" altLang="ja-JP" baseline="30000" dirty="0"/>
              <a:t>9</a:t>
            </a:r>
            <a:r>
              <a:rPr lang="en-US" altLang="ja-JP" dirty="0"/>
              <a:t>H.</a:t>
            </a:r>
            <a:endParaRPr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35561" y="188641"/>
            <a:ext cx="5546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00B0F0"/>
                </a:solidFill>
              </a:rPr>
              <a:t>Theoretical calculation  for  </a:t>
            </a:r>
            <a:r>
              <a:rPr lang="en-US" altLang="ja-JP" sz="2400" baseline="30000" dirty="0">
                <a:solidFill>
                  <a:srgbClr val="00B0F0"/>
                </a:solidFill>
              </a:rPr>
              <a:t>5</a:t>
            </a:r>
            <a:r>
              <a:rPr lang="en-US" altLang="ja-JP" sz="2400" dirty="0">
                <a:solidFill>
                  <a:srgbClr val="00B0F0"/>
                </a:solidFill>
              </a:rPr>
              <a:t>H and </a:t>
            </a:r>
            <a:r>
              <a:rPr lang="en-US" altLang="ja-JP" sz="2400" baseline="30000" dirty="0">
                <a:solidFill>
                  <a:srgbClr val="00B0F0"/>
                </a:solidFill>
              </a:rPr>
              <a:t>7</a:t>
            </a:r>
            <a:r>
              <a:rPr lang="en-US" altLang="ja-JP" sz="2400" dirty="0">
                <a:solidFill>
                  <a:srgbClr val="00B0F0"/>
                </a:solidFill>
              </a:rPr>
              <a:t>H</a:t>
            </a:r>
            <a:endParaRPr lang="ja-JP" altLang="en-US" sz="2400" dirty="0">
              <a:solidFill>
                <a:srgbClr val="00B0F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03513" y="980729"/>
            <a:ext cx="926086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00B0F0"/>
                </a:solidFill>
              </a:rPr>
              <a:t>N. K. </a:t>
            </a:r>
            <a:r>
              <a:rPr lang="en-US" altLang="ja-JP" sz="2000" dirty="0" err="1">
                <a:solidFill>
                  <a:srgbClr val="00B0F0"/>
                </a:solidFill>
              </a:rPr>
              <a:t>Timofeyuk</a:t>
            </a:r>
            <a:r>
              <a:rPr lang="en-US" altLang="ja-JP" sz="2000" dirty="0"/>
              <a:t>, PRC65, 064306(2002), PRC69 , 034336(2004)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err="1"/>
              <a:t>Volkov</a:t>
            </a:r>
            <a:r>
              <a:rPr lang="en-US" altLang="ja-JP" sz="2000" dirty="0"/>
              <a:t> NN potential, </a:t>
            </a:r>
            <a:r>
              <a:rPr lang="en-US" altLang="ja-JP" sz="2000" dirty="0" err="1"/>
              <a:t>Hyperspherical</a:t>
            </a:r>
            <a:r>
              <a:rPr lang="en-US" altLang="ja-JP" sz="2000" dirty="0"/>
              <a:t> harmonics method: 5-body and 7-body </a:t>
            </a:r>
          </a:p>
          <a:p>
            <a:r>
              <a:rPr lang="en-US" altLang="ja-JP" sz="2000" dirty="0"/>
              <a:t>calculations</a:t>
            </a:r>
          </a:p>
          <a:p>
            <a:r>
              <a:rPr lang="en-US" altLang="ja-JP" sz="2000" baseline="30000" dirty="0"/>
              <a:t> 5</a:t>
            </a:r>
            <a:r>
              <a:rPr lang="en-US" altLang="ja-JP" sz="2000" dirty="0"/>
              <a:t>H: about 1 </a:t>
            </a:r>
            <a:r>
              <a:rPr lang="en-US" altLang="ja-JP" sz="2000" dirty="0" err="1"/>
              <a:t>MeV</a:t>
            </a:r>
            <a:r>
              <a:rPr lang="en-US" altLang="ja-JP" sz="2000" dirty="0"/>
              <a:t> above </a:t>
            </a:r>
            <a:r>
              <a:rPr lang="en-US" altLang="ja-JP" sz="2000" dirty="0" err="1"/>
              <a:t>t+n+n</a:t>
            </a:r>
            <a:r>
              <a:rPr lang="en-US" altLang="ja-JP" sz="2000" dirty="0"/>
              <a:t> threshold.</a:t>
            </a:r>
          </a:p>
          <a:p>
            <a:r>
              <a:rPr lang="en-US" altLang="ja-JP" sz="2000" baseline="30000" dirty="0"/>
              <a:t>7</a:t>
            </a:r>
            <a:r>
              <a:rPr lang="en-US" altLang="ja-JP" sz="2000" dirty="0"/>
              <a:t>H: about 3MeV above t+4n threshold</a:t>
            </a:r>
          </a:p>
          <a:p>
            <a:r>
              <a:rPr lang="en-US" altLang="ja-JP" sz="2000" dirty="0"/>
              <a:t>She calculated the  energies with bound state approximation.</a:t>
            </a:r>
          </a:p>
          <a:p>
            <a:r>
              <a:rPr lang="en-US" altLang="ja-JP" sz="2000" dirty="0"/>
              <a:t>Then, she did not give decay width for these nuclei.</a:t>
            </a:r>
          </a:p>
          <a:p>
            <a:endParaRPr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75520" y="3140969"/>
            <a:ext cx="80265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00B0F0"/>
                </a:solidFill>
              </a:rPr>
              <a:t>S. Aoyama and N. Itagaki</a:t>
            </a:r>
            <a:r>
              <a:rPr lang="en-US" altLang="ja-JP" sz="2000" dirty="0"/>
              <a:t>, PRC80,021304 (R)</a:t>
            </a:r>
          </a:p>
          <a:p>
            <a:r>
              <a:rPr lang="en-US" altLang="ja-JP" sz="2000" dirty="0" err="1"/>
              <a:t>Volkov</a:t>
            </a:r>
            <a:r>
              <a:rPr lang="en-US" altLang="ja-JP" sz="2000" dirty="0"/>
              <a:t> NN potential, AMD calculation  </a:t>
            </a:r>
          </a:p>
          <a:p>
            <a:r>
              <a:rPr lang="en-US" altLang="ja-JP" sz="2000" baseline="30000" dirty="0"/>
              <a:t>7</a:t>
            </a:r>
            <a:r>
              <a:rPr lang="en-US" altLang="ja-JP" sz="2000" dirty="0"/>
              <a:t>H: 4.2 </a:t>
            </a:r>
            <a:r>
              <a:rPr lang="en-US" altLang="ja-JP" sz="2000" dirty="0" err="1"/>
              <a:t>MeV</a:t>
            </a:r>
            <a:r>
              <a:rPr lang="en-US" altLang="ja-JP" sz="2000" dirty="0"/>
              <a:t> above t+4n threshold,  no calculation for decay width </a:t>
            </a:r>
          </a:p>
          <a:p>
            <a:r>
              <a:rPr lang="en-US" altLang="ja-JP" sz="2000" dirty="0"/>
              <a:t>No report for the energy of </a:t>
            </a:r>
            <a:r>
              <a:rPr lang="en-US" altLang="ja-JP" sz="2000" baseline="30000" dirty="0"/>
              <a:t>5</a:t>
            </a:r>
            <a:r>
              <a:rPr lang="en-US" altLang="ja-JP" sz="2000" dirty="0"/>
              <a:t>H</a:t>
            </a:r>
            <a:endParaRPr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75521" y="4653136"/>
            <a:ext cx="75392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00B0F0"/>
                </a:solidFill>
              </a:rPr>
              <a:t>H. H. Li et al</a:t>
            </a:r>
            <a:r>
              <a:rPr lang="en-US" altLang="ja-JP" sz="2000" dirty="0"/>
              <a:t>., PRC 104, L061306 (2021)</a:t>
            </a:r>
          </a:p>
          <a:p>
            <a:r>
              <a:rPr lang="en-US" altLang="ja-JP" sz="2000" dirty="0"/>
              <a:t>Gamow shell model calculation using Minnesota NN potential.</a:t>
            </a:r>
            <a:endParaRPr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75521" y="5373217"/>
            <a:ext cx="97529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Energy and decay width of </a:t>
            </a:r>
            <a:r>
              <a:rPr lang="en-US" altLang="ja-JP" sz="2400" baseline="30000" dirty="0"/>
              <a:t>5</a:t>
            </a:r>
            <a:r>
              <a:rPr lang="en-US" altLang="ja-JP" sz="2400" dirty="0"/>
              <a:t>H is 1.4 </a:t>
            </a:r>
            <a:r>
              <a:rPr lang="en-US" altLang="ja-JP" sz="2400" dirty="0" err="1"/>
              <a:t>MeV</a:t>
            </a:r>
            <a:r>
              <a:rPr lang="en-US" altLang="ja-JP" sz="2400" dirty="0"/>
              <a:t> and 0.5 </a:t>
            </a:r>
            <a:r>
              <a:rPr lang="en-US" altLang="ja-JP" sz="2400" dirty="0" err="1"/>
              <a:t>MeV</a:t>
            </a:r>
            <a:r>
              <a:rPr lang="en-US" altLang="ja-JP" sz="2400" dirty="0"/>
              <a:t>, respectively.</a:t>
            </a:r>
          </a:p>
          <a:p>
            <a:r>
              <a:rPr lang="en-US" altLang="ja-JP" sz="2400" dirty="0"/>
              <a:t>Energy and decay width of </a:t>
            </a:r>
            <a:r>
              <a:rPr lang="en-US" altLang="ja-JP" sz="2400" baseline="30000" dirty="0"/>
              <a:t>7</a:t>
            </a:r>
            <a:r>
              <a:rPr lang="en-US" altLang="ja-JP" sz="2400" dirty="0"/>
              <a:t>H is about 2-3MeV and about 0.1 </a:t>
            </a:r>
            <a:r>
              <a:rPr lang="en-US" altLang="ja-JP" sz="2400" dirty="0" err="1"/>
              <a:t>MeV</a:t>
            </a:r>
            <a:r>
              <a:rPr lang="en-US" altLang="ja-JP" sz="2400" dirty="0"/>
              <a:t>, </a:t>
            </a:r>
          </a:p>
          <a:p>
            <a:r>
              <a:rPr lang="en-US" altLang="ja-JP" sz="2400" dirty="0"/>
              <a:t>respectively. </a:t>
            </a:r>
            <a:endParaRPr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47728" y="6309320"/>
            <a:ext cx="6797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They predicted to have very narrow decay width for </a:t>
            </a:r>
            <a:r>
              <a:rPr lang="en-US" altLang="ja-JP" baseline="30000" dirty="0"/>
              <a:t>5</a:t>
            </a:r>
            <a:r>
              <a:rPr lang="en-US" altLang="ja-JP" dirty="0"/>
              <a:t>H and </a:t>
            </a:r>
            <a:r>
              <a:rPr lang="en-US" altLang="ja-JP" baseline="30000" dirty="0"/>
              <a:t>7</a:t>
            </a:r>
            <a:r>
              <a:rPr lang="en-US" altLang="ja-JP" dirty="0"/>
              <a:t>H.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1399</Words>
  <Application>Microsoft Office PowerPoint</Application>
  <PresentationFormat>ワイド画面</PresentationFormat>
  <Paragraphs>237</Paragraphs>
  <Slides>21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5" baseType="lpstr">
      <vt:lpstr>游ゴシック</vt:lpstr>
      <vt:lpstr>游ゴシック Light</vt:lpstr>
      <vt:lpstr>Arial</vt:lpstr>
      <vt:lpstr>Office テーマ</vt:lpstr>
      <vt:lpstr>Structure of multi-neutron system and future study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詠美子 肥山</dc:creator>
  <cp:lastModifiedBy>詠美子 肥山</cp:lastModifiedBy>
  <cp:revision>44</cp:revision>
  <dcterms:created xsi:type="dcterms:W3CDTF">2024-06-06T12:59:27Z</dcterms:created>
  <dcterms:modified xsi:type="dcterms:W3CDTF">2024-08-23T03:54:16Z</dcterms:modified>
</cp:coreProperties>
</file>