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2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3.xml" ContentType="application/vnd.openxmlformats-officedocument.presentationml.tags+xml"/>
  <Override PartName="/ppt/notesSlides/notesSlide24.xml" ContentType="application/vnd.openxmlformats-officedocument.presentationml.notesSlide+xml"/>
  <Override PartName="/ppt/tags/tag4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5.xml" ContentType="application/vnd.openxmlformats-officedocument.presentationml.tags+xml"/>
  <Override PartName="/ppt/notesSlides/notesSlide28.xml" ContentType="application/vnd.openxmlformats-officedocument.presentationml.notesSlide+xml"/>
  <Override PartName="/ppt/tags/tag6.xml" ContentType="application/vnd.openxmlformats-officedocument.presentationml.tags+xml"/>
  <Override PartName="/ppt/notesSlides/notesSlide29.xml" ContentType="application/vnd.openxmlformats-officedocument.presentationml.notesSlide+xml"/>
  <Override PartName="/ppt/tags/tag7.xml" ContentType="application/vnd.openxmlformats-officedocument.presentationml.tags+xml"/>
  <Override PartName="/ppt/notesSlides/notesSlide30.xml" ContentType="application/vnd.openxmlformats-officedocument.presentationml.notesSlide+xml"/>
  <Override PartName="/ppt/tags/tag8.xml" ContentType="application/vnd.openxmlformats-officedocument.presentationml.tags+xml"/>
  <Override PartName="/ppt/notesSlides/notesSlide31.xml" ContentType="application/vnd.openxmlformats-officedocument.presentationml.notesSlide+xml"/>
  <Override PartName="/ppt/tags/tag9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7" r:id="rId2"/>
    <p:sldId id="490" r:id="rId3"/>
    <p:sldId id="453" r:id="rId4"/>
    <p:sldId id="466" r:id="rId5"/>
    <p:sldId id="464" r:id="rId6"/>
    <p:sldId id="465" r:id="rId7"/>
    <p:sldId id="482" r:id="rId8"/>
    <p:sldId id="494" r:id="rId9"/>
    <p:sldId id="492" r:id="rId10"/>
    <p:sldId id="493" r:id="rId11"/>
    <p:sldId id="489" r:id="rId12"/>
    <p:sldId id="496" r:id="rId13"/>
    <p:sldId id="495" r:id="rId14"/>
    <p:sldId id="451" r:id="rId15"/>
    <p:sldId id="509" r:id="rId16"/>
    <p:sldId id="508" r:id="rId17"/>
    <p:sldId id="500" r:id="rId18"/>
    <p:sldId id="498" r:id="rId19"/>
    <p:sldId id="499" r:id="rId20"/>
    <p:sldId id="501" r:id="rId21"/>
    <p:sldId id="502" r:id="rId22"/>
    <p:sldId id="504" r:id="rId23"/>
    <p:sldId id="503" r:id="rId24"/>
    <p:sldId id="511" r:id="rId25"/>
    <p:sldId id="512" r:id="rId26"/>
    <p:sldId id="513" r:id="rId27"/>
    <p:sldId id="514" r:id="rId28"/>
    <p:sldId id="516" r:id="rId29"/>
    <p:sldId id="517" r:id="rId30"/>
    <p:sldId id="518" r:id="rId31"/>
    <p:sldId id="519" r:id="rId32"/>
    <p:sldId id="520" r:id="rId33"/>
    <p:sldId id="506" r:id="rId34"/>
    <p:sldId id="515" r:id="rId35"/>
    <p:sldId id="505" r:id="rId36"/>
    <p:sldId id="474" r:id="rId37"/>
    <p:sldId id="472" r:id="rId38"/>
    <p:sldId id="475" r:id="rId39"/>
    <p:sldId id="476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190DB3"/>
    <a:srgbClr val="42C2D0"/>
    <a:srgbClr val="FF33CC"/>
    <a:srgbClr val="009900"/>
    <a:srgbClr val="3B12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34" autoAdjust="0"/>
    <p:restoredTop sz="86392" autoAdjust="0"/>
  </p:normalViewPr>
  <p:slideViewPr>
    <p:cSldViewPr>
      <p:cViewPr varScale="1">
        <p:scale>
          <a:sx n="65" d="100"/>
          <a:sy n="65" d="100"/>
        </p:scale>
        <p:origin x="1164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image" Target="../media/image3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image" Target="../media/image3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A4F6AC-3764-45D7-8CD1-14B986E9C756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A. Somov, CD2024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8999F8-6F80-4CDA-8A12-46CAF73D7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754204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7CB498-CBB1-42B0-827E-793382115EE2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A. Somov, CD2024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0D0203-4B91-4912-832F-F11AEEFD2C7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D0203-4B91-4912-832F-F11AEEFD2C7C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Somov, CD2024</a:t>
            </a:r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D0203-4B91-4912-832F-F11AEEFD2C7C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Somov, CD2024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2086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D0203-4B91-4912-832F-F11AEEFD2C7C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Somov, CD2024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3747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D0203-4B91-4912-832F-F11AEEFD2C7C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Somov, CD2024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1250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A. Somov, CD2024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B4BA6A-C058-47FD-8537-F4584FD4D06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8773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F0FF92-861E-4A9F-9CD0-9EF0006609F5}" type="slidenum">
              <a:rPr lang="de-DE" smtClean="0">
                <a:latin typeface="Arial" charset="0"/>
              </a:rPr>
              <a:pPr/>
              <a:t>14</a:t>
            </a:fld>
            <a:endParaRPr lang="de-DE" smtClean="0"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A. Somov, CD2024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7027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374542-E18F-40CC-93FB-FD7320F9A543}" type="slidenum">
              <a:rPr lang="en-US" smtClean="0">
                <a:latin typeface="Arial" charset="0"/>
              </a:rPr>
              <a:pPr/>
              <a:t>15</a:t>
            </a:fld>
            <a:endParaRPr lang="en-US" smtClean="0"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A. Somov, CD2024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2426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374542-E18F-40CC-93FB-FD7320F9A543}" type="slidenum">
              <a:rPr lang="en-US" smtClean="0">
                <a:latin typeface="Arial" charset="0"/>
              </a:rPr>
              <a:pPr/>
              <a:t>16</a:t>
            </a:fld>
            <a:endParaRPr lang="en-US" smtClean="0"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A. Somov, CD2024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2584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A. Somov, CD2024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B4BA6A-C058-47FD-8537-F4584FD4D06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0295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374542-E18F-40CC-93FB-FD7320F9A543}" type="slidenum">
              <a:rPr lang="en-US" smtClean="0">
                <a:latin typeface="Arial" charset="0"/>
              </a:rPr>
              <a:pPr/>
              <a:t>18</a:t>
            </a:fld>
            <a:endParaRPr lang="en-US" smtClean="0"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A. Somov, CD2024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6562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374542-E18F-40CC-93FB-FD7320F9A543}" type="slidenum">
              <a:rPr lang="en-US" smtClean="0">
                <a:latin typeface="Arial" charset="0"/>
              </a:rPr>
              <a:pPr/>
              <a:t>19</a:t>
            </a:fld>
            <a:endParaRPr lang="en-US" smtClean="0"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A. Somov, CD2024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636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D0203-4B91-4912-832F-F11AEEFD2C7C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Somov, CD2024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4958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374542-E18F-40CC-93FB-FD7320F9A543}" type="slidenum">
              <a:rPr lang="en-US" smtClean="0">
                <a:latin typeface="Arial" charset="0"/>
              </a:rPr>
              <a:pPr/>
              <a:t>20</a:t>
            </a:fld>
            <a:endParaRPr lang="en-US" smtClean="0"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A. Somov, CD2024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9895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374542-E18F-40CC-93FB-FD7320F9A543}" type="slidenum">
              <a:rPr lang="en-US" smtClean="0">
                <a:latin typeface="Arial" charset="0"/>
              </a:rPr>
              <a:pPr/>
              <a:t>21</a:t>
            </a:fld>
            <a:endParaRPr lang="en-US" smtClean="0"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A. Somov, CD2024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7996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374542-E18F-40CC-93FB-FD7320F9A543}" type="slidenum">
              <a:rPr lang="en-US" smtClean="0">
                <a:latin typeface="Arial" charset="0"/>
              </a:rPr>
              <a:pPr/>
              <a:t>22</a:t>
            </a:fld>
            <a:endParaRPr lang="en-US" smtClean="0"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A. Somov, CD2024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8572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374542-E18F-40CC-93FB-FD7320F9A543}" type="slidenum">
              <a:rPr lang="en-US" smtClean="0">
                <a:latin typeface="Arial" charset="0"/>
              </a:rPr>
              <a:pPr/>
              <a:t>23</a:t>
            </a:fld>
            <a:endParaRPr lang="en-US" smtClean="0"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A. Somov, CD2024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8143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A. Somov     (Jefferson Lab)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B4BA6A-C058-47FD-8537-F4584FD4D06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2410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A. Somov     (Jefferson Lab)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B4BA6A-C058-47FD-8537-F4584FD4D06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0794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A. Somov     (Jefferson Lab)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B4BA6A-C058-47FD-8537-F4584FD4D06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8393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A. Somov     (Jefferson Lab)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B4BA6A-C058-47FD-8537-F4584FD4D06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0910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900A9C-3EAF-4250-838D-422DFB3A8D15}" type="slidenum">
              <a:rPr lang="en-US">
                <a:latin typeface="Arial" charset="0"/>
              </a:rPr>
              <a:pPr/>
              <a:t>28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644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900A9C-3EAF-4250-838D-422DFB3A8D15}" type="slidenum">
              <a:rPr lang="en-US">
                <a:latin typeface="Arial" charset="0"/>
              </a:rPr>
              <a:pPr/>
              <a:t>29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565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ADC825-3D60-4A1B-9541-CCB674F3ECAA}" type="slidenum">
              <a:rPr lang="en-US">
                <a:latin typeface="Arial" charset="0"/>
              </a:rPr>
              <a:pPr/>
              <a:t>3</a:t>
            </a:fld>
            <a:endParaRPr lang="en-US"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A. Somov, CD2024</a:t>
            </a:r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900A9C-3EAF-4250-838D-422DFB3A8D15}" type="slidenum">
              <a:rPr lang="en-US">
                <a:latin typeface="Arial" charset="0"/>
              </a:rPr>
              <a:pPr/>
              <a:t>30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6488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900A9C-3EAF-4250-838D-422DFB3A8D15}" type="slidenum">
              <a:rPr lang="en-US">
                <a:latin typeface="Arial" charset="0"/>
              </a:rPr>
              <a:pPr/>
              <a:t>31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8584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900A9C-3EAF-4250-838D-422DFB3A8D15}" type="slidenum">
              <a:rPr lang="en-US">
                <a:latin typeface="Arial" charset="0"/>
              </a:rPr>
              <a:pPr/>
              <a:t>32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4949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374542-E18F-40CC-93FB-FD7320F9A543}" type="slidenum">
              <a:rPr lang="en-US" smtClean="0">
                <a:latin typeface="Arial" charset="0"/>
              </a:rPr>
              <a:pPr/>
              <a:t>33</a:t>
            </a:fld>
            <a:endParaRPr lang="en-US" smtClean="0"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A. Somov, CD2024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2102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374542-E18F-40CC-93FB-FD7320F9A543}" type="slidenum">
              <a:rPr lang="en-US" smtClean="0">
                <a:latin typeface="Arial" charset="0"/>
              </a:rPr>
              <a:pPr/>
              <a:t>34</a:t>
            </a:fld>
            <a:endParaRPr lang="en-US" smtClean="0"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A. Somov, CD2024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3820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374542-E18F-40CC-93FB-FD7320F9A543}" type="slidenum">
              <a:rPr lang="en-US" smtClean="0">
                <a:latin typeface="Arial" charset="0"/>
              </a:rPr>
              <a:pPr/>
              <a:t>35</a:t>
            </a:fld>
            <a:endParaRPr lang="en-US" smtClean="0"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A. Somov, CD2024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23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CD11D9-022A-43FB-A494-86F05211058D}" type="slidenum">
              <a:rPr lang="en-US">
                <a:latin typeface="Arial" charset="0"/>
              </a:rPr>
              <a:pPr/>
              <a:t>4</a:t>
            </a:fld>
            <a:endParaRPr lang="en-US"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A. Somov, CD2024</a:t>
            </a: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CD11D9-022A-43FB-A494-86F05211058D}" type="slidenum">
              <a:rPr lang="en-US">
                <a:latin typeface="Arial" charset="0"/>
              </a:rPr>
              <a:pPr/>
              <a:t>5</a:t>
            </a:fld>
            <a:endParaRPr lang="en-US"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A. Somov, CD2024</a:t>
            </a: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77F37E-5DBC-4784-9623-98BA1652C1A5}" type="slidenum">
              <a:rPr lang="en-US">
                <a:latin typeface="Arial" charset="0"/>
              </a:rPr>
              <a:pPr/>
              <a:t>6</a:t>
            </a:fld>
            <a:endParaRPr lang="en-US"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A. Somov, CD2024</a:t>
            </a: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900A9C-3EAF-4250-838D-422DFB3A8D15}" type="slidenum">
              <a:rPr lang="en-US">
                <a:latin typeface="Arial" charset="0"/>
              </a:rPr>
              <a:pPr/>
              <a:t>7</a:t>
            </a:fld>
            <a:endParaRPr lang="en-US"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A. Somov, CD2024</a:t>
            </a:r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EA022F-DBCF-4E41-AE3C-68053B5AEBF9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2652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1575" y="687388"/>
            <a:ext cx="4681538" cy="35099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425950"/>
            <a:ext cx="5191125" cy="41973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/>
              <a:t>help me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A. Somov, CD2024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5827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D0203-4B91-4912-832F-F11AEEFD2C7C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Somov, CD2024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569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Footer 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Somov, CD2024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Footer 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Somov, CD2024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Footer 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Somov, CD2024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Footer 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Somov, CD2024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C9753F-23C0-4BF9-AF98-A7BB53FC38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Footer 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Somov, CD2024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Footer 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Somov, CD2024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Footer 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Somov, CD2024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Footer 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Somov, CD2024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Footer 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Somov, CD2024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Footer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Somov, CD2024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Footer 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Somov, CD2024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Footer 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Somov, CD2024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Footer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A. Somov, CD2024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8.wmf"/><Relationship Id="rId4" Type="http://schemas.openxmlformats.org/officeDocument/2006/relationships/oleObject" Target="../embeddings/oleObject3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4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3.jpeg"/><Relationship Id="rId2" Type="http://schemas.openxmlformats.org/officeDocument/2006/relationships/tags" Target="../tags/tag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2.emf"/><Relationship Id="rId5" Type="http://schemas.openxmlformats.org/officeDocument/2006/relationships/oleObject" Target="../embeddings/oleObject5.bin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5.png"/><Relationship Id="rId5" Type="http://schemas.openxmlformats.org/officeDocument/2006/relationships/image" Target="../media/image24.emf"/><Relationship Id="rId4" Type="http://schemas.openxmlformats.org/officeDocument/2006/relationships/oleObject" Target="../embeddings/oleObject6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9.png"/><Relationship Id="rId5" Type="http://schemas.openxmlformats.org/officeDocument/2006/relationships/image" Target="../media/image28.emf"/><Relationship Id="rId4" Type="http://schemas.openxmlformats.org/officeDocument/2006/relationships/oleObject" Target="../embeddings/oleObject7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32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31.emf"/><Relationship Id="rId4" Type="http://schemas.openxmlformats.org/officeDocument/2006/relationships/oleObject" Target="../embeddings/oleObject8.bin"/><Relationship Id="rId9" Type="http://schemas.openxmlformats.org/officeDocument/2006/relationships/image" Target="../media/image3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5.png"/><Relationship Id="rId5" Type="http://schemas.openxmlformats.org/officeDocument/2006/relationships/image" Target="../media/image34.emf"/><Relationship Id="rId4" Type="http://schemas.openxmlformats.org/officeDocument/2006/relationships/oleObject" Target="../embeddings/oleObject11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5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12.bin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notesSlide" Target="../notesSlides/notesSlide35.xml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6.png"/><Relationship Id="rId5" Type="http://schemas.openxmlformats.org/officeDocument/2006/relationships/image" Target="../media/image34.emf"/><Relationship Id="rId4" Type="http://schemas.openxmlformats.org/officeDocument/2006/relationships/oleObject" Target="../embeddings/oleObject13.bin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wmf"/><Relationship Id="rId5" Type="http://schemas.openxmlformats.org/officeDocument/2006/relationships/image" Target="../media/image6.w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tags" Target="../tags/tag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6" descr="JLab_logo_whit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823912"/>
            <a:ext cx="1752600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1143000" y="2470666"/>
            <a:ext cx="7467600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Status of the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PrimEx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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 Experiment at Jefferson Lab 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3400" y="4343400"/>
            <a:ext cx="838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                          The 11</a:t>
            </a:r>
            <a:r>
              <a:rPr lang="en-US" baseline="30000" dirty="0" smtClean="0"/>
              <a:t>th</a:t>
            </a:r>
            <a:r>
              <a:rPr lang="en-US" dirty="0" smtClean="0"/>
              <a:t> International Workshop on Chiral Dynamics </a:t>
            </a:r>
          </a:p>
          <a:p>
            <a:r>
              <a:rPr lang="en-US" dirty="0" smtClean="0"/>
              <a:t>                                          Ruhr University Bochum,  Germany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                                August 26-30, 2024                 </a:t>
            </a:r>
          </a:p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124200" y="3276600"/>
            <a:ext cx="2766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UcPeriod"/>
            </a:pPr>
            <a:r>
              <a:rPr lang="en-US" dirty="0" smtClean="0"/>
              <a:t>Somov       Jefferson Lab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514600" y="3733800"/>
            <a:ext cx="3796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on behalf of </a:t>
            </a:r>
            <a:r>
              <a:rPr lang="en-US" dirty="0"/>
              <a:t>the </a:t>
            </a:r>
            <a:r>
              <a:rPr lang="en-US" dirty="0" err="1" smtClean="0"/>
              <a:t>PrimEx</a:t>
            </a:r>
            <a:r>
              <a:rPr lang="en-US" dirty="0" smtClean="0"/>
              <a:t> working group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304800"/>
            <a:ext cx="2819400" cy="1725028"/>
          </a:xfrm>
          <a:prstGeom prst="rect">
            <a:avLst/>
          </a:prstGeom>
        </p:spPr>
      </p:pic>
      <p:pic>
        <p:nvPicPr>
          <p:cNvPr id="13" name="Picture 4" descr="primakoff_effect_lar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6400800" y="304800"/>
            <a:ext cx="2057400" cy="2057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762000" y="13177"/>
            <a:ext cx="77724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Pimakoff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Program at Jefferson Lab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2339" y="3962400"/>
            <a:ext cx="72994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V)   Extension of the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Primakoff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program for the Jefferson’s Lab </a:t>
            </a:r>
          </a:p>
          <a:p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   energy upgrade to 22 GeV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8200" y="4953000"/>
            <a:ext cx="663803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Primakoff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production off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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of 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 electron  (detect recoil electron)</a:t>
            </a:r>
          </a:p>
          <a:p>
            <a:pPr>
              <a:lnSpc>
                <a:spcPts val="1200"/>
              </a:lnSpc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Improve measurements of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 / 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Somov, CD2024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256852" y="1143000"/>
            <a:ext cx="8582348" cy="2624661"/>
            <a:chOff x="340480" y="4193738"/>
            <a:chExt cx="8582348" cy="2624661"/>
          </a:xfrm>
        </p:grpSpPr>
        <p:sp>
          <p:nvSpPr>
            <p:cNvPr id="22" name="TextBox 21"/>
            <p:cNvSpPr txBox="1"/>
            <p:nvPr/>
          </p:nvSpPr>
          <p:spPr>
            <a:xfrm>
              <a:off x="340480" y="4193738"/>
              <a:ext cx="7747827" cy="12926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IV) Measure transition form factors at low Q</a:t>
              </a:r>
              <a:r>
                <a:rPr lang="en-US" sz="2000" b="1" baseline="3000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2</a:t>
              </a:r>
              <a:r>
                <a:rPr lang="en-US" sz="20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 (0.001 – 0.5 GeV</a:t>
              </a:r>
              <a:r>
                <a:rPr lang="en-US" sz="2000" b="1" baseline="3000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2 </a:t>
              </a:r>
              <a:r>
                <a:rPr lang="en-US" sz="20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/c</a:t>
              </a:r>
              <a:r>
                <a:rPr lang="en-US" sz="2000" b="1" baseline="3000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2</a:t>
              </a:r>
              <a:r>
                <a:rPr lang="en-US" sz="20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)  </a:t>
              </a:r>
            </a:p>
            <a:p>
              <a:r>
                <a:rPr lang="en-US" sz="20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                               with  an electron beam</a:t>
              </a:r>
            </a:p>
            <a:p>
              <a:r>
                <a:rPr lang="en-US" sz="2000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                     </a:t>
              </a:r>
              <a:r>
                <a:rPr lang="en-US" sz="2000" dirty="0" smtClean="0">
                  <a:latin typeface="Times New Roman" pitchFamily="18" charset="0"/>
                  <a:cs typeface="Times New Roman" pitchFamily="18" charset="0"/>
                </a:rPr>
                <a:t>F(</a:t>
              </a:r>
              <a:r>
                <a:rPr lang="el-GR" sz="2000" dirty="0" smtClean="0">
                  <a:latin typeface="Times New Roman" pitchFamily="18" charset="0"/>
                  <a:cs typeface="Times New Roman" pitchFamily="18" charset="0"/>
                </a:rPr>
                <a:t>γγ*→ π</a:t>
              </a:r>
              <a:r>
                <a:rPr lang="el-GR" sz="2000" baseline="30000" dirty="0" smtClean="0">
                  <a:latin typeface="Times New Roman" pitchFamily="18" charset="0"/>
                  <a:cs typeface="Times New Roman" pitchFamily="18" charset="0"/>
                </a:rPr>
                <a:t>0</a:t>
              </a:r>
              <a:r>
                <a:rPr lang="el-GR" sz="2000" dirty="0" smtClean="0">
                  <a:latin typeface="Times New Roman" pitchFamily="18" charset="0"/>
                  <a:cs typeface="Times New Roman" pitchFamily="18" charset="0"/>
                </a:rPr>
                <a:t>), </a:t>
              </a:r>
              <a:r>
                <a:rPr lang="en-US" sz="2000" dirty="0" smtClean="0">
                  <a:latin typeface="Times New Roman" pitchFamily="18" charset="0"/>
                  <a:cs typeface="Times New Roman" pitchFamily="18" charset="0"/>
                </a:rPr>
                <a:t>F(</a:t>
              </a:r>
              <a:r>
                <a:rPr lang="el-GR" sz="2000" dirty="0" smtClean="0">
                  <a:latin typeface="Times New Roman" pitchFamily="18" charset="0"/>
                  <a:cs typeface="Times New Roman" pitchFamily="18" charset="0"/>
                </a:rPr>
                <a:t>γγ* →η), </a:t>
              </a:r>
              <a:r>
                <a:rPr lang="en-US" sz="2000" dirty="0" smtClean="0">
                  <a:latin typeface="Times New Roman" pitchFamily="18" charset="0"/>
                  <a:cs typeface="Times New Roman" pitchFamily="18" charset="0"/>
                </a:rPr>
                <a:t>F(</a:t>
              </a:r>
              <a:r>
                <a:rPr lang="el-GR" sz="2000" dirty="0" smtClean="0">
                  <a:latin typeface="Times New Roman" pitchFamily="18" charset="0"/>
                  <a:cs typeface="Times New Roman" pitchFamily="18" charset="0"/>
                </a:rPr>
                <a:t>γγ* →η′)</a:t>
              </a:r>
              <a:endParaRPr lang="en-US" sz="2000" dirty="0" smtClean="0">
                <a:latin typeface="Times New Roman" pitchFamily="18" charset="0"/>
                <a:cs typeface="Times New Roman" pitchFamily="18" charset="0"/>
              </a:endParaRPr>
            </a:p>
            <a:p>
              <a:endParaRPr lang="en-US" dirty="0" smtClean="0"/>
            </a:p>
          </p:txBody>
        </p:sp>
        <p:pic>
          <p:nvPicPr>
            <p:cNvPr id="23" name="Picture 4" descr="prim_plot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5600" y="4648200"/>
              <a:ext cx="2217228" cy="2170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950080" y="5424606"/>
              <a:ext cx="43588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new experiment in Hall B (in preparation)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950080" y="5793938"/>
              <a:ext cx="472597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l-G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π</a:t>
              </a:r>
              <a:r>
                <a:rPr lang="el-GR" baseline="30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lang="el-G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electromagnetic transition 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radius, input for </a:t>
              </a:r>
            </a:p>
            <a:p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hadronic calculations in muon (g-2)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6858000" y="685800"/>
            <a:ext cx="18229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(see talk by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L.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Gan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75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ctrTitle" idx="4294967295"/>
          </p:nvPr>
        </p:nvSpPr>
        <p:spPr>
          <a:xfrm>
            <a:off x="685800" y="76200"/>
            <a:ext cx="7772400" cy="685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Measurement of 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</a:t>
            </a:r>
            <a:r>
              <a:rPr lang="en-US" sz="32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0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Decay Width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600200"/>
            <a:ext cx="4844461" cy="24827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352800"/>
            <a:ext cx="3281363" cy="33872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0" y="3581400"/>
            <a:ext cx="19704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Science 368, 506-509 (2020)</a:t>
            </a:r>
            <a:endParaRPr lang="en-US" sz="1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81000" y="990600"/>
            <a:ext cx="31300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experiments in Hall B </a:t>
            </a:r>
          </a:p>
          <a:p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2004 and  2010 using 6 GeV </a:t>
            </a:r>
          </a:p>
          <a:p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tagged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photon beam </a:t>
            </a:r>
            <a:endParaRPr 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2057400"/>
            <a:ext cx="2895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 targets: </a:t>
            </a:r>
            <a:endParaRPr lang="en-US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aseline="30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C,  </a:t>
            </a:r>
            <a:r>
              <a:rPr lang="en-US" baseline="30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208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Pb, and </a:t>
            </a:r>
            <a:r>
              <a:rPr lang="en-US" baseline="30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 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38800" y="1143000"/>
            <a:ext cx="25965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err="1">
                <a:solidFill>
                  <a:srgbClr val="0000FF"/>
                </a:solidFill>
              </a:rPr>
              <a:t>Phys.Rev.Lett</a:t>
            </a:r>
            <a:r>
              <a:rPr lang="en-US" sz="1400" i="1" dirty="0">
                <a:solidFill>
                  <a:srgbClr val="0000FF"/>
                </a:solidFill>
              </a:rPr>
              <a:t>. 106 (2011) 162303</a:t>
            </a:r>
          </a:p>
        </p:txBody>
      </p:sp>
      <p:sp>
        <p:nvSpPr>
          <p:cNvPr id="10" name="Rectangle 9"/>
          <p:cNvSpPr/>
          <p:nvPr/>
        </p:nvSpPr>
        <p:spPr>
          <a:xfrm>
            <a:off x="5638800" y="838200"/>
            <a:ext cx="26425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i="1" dirty="0">
                <a:solidFill>
                  <a:srgbClr val="0000FF"/>
                </a:solidFill>
              </a:rPr>
              <a:t>Science 368 (2020) 6490, 506-509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325639" y="5257800"/>
            <a:ext cx="4800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ym typeface="Symbol" panose="05050102010706020507" pitchFamily="18" charset="2"/>
              </a:rPr>
              <a:t>(</a:t>
            </a:r>
            <a:r>
              <a:rPr lang="en-US" baseline="30000" dirty="0" smtClean="0">
                <a:sym typeface="Symbol" panose="05050102010706020507" pitchFamily="18" charset="2"/>
              </a:rPr>
              <a:t>0</a:t>
            </a:r>
            <a:r>
              <a:rPr lang="en-US" dirty="0" smtClean="0">
                <a:sym typeface="Symbol" panose="05050102010706020507" pitchFamily="18" charset="2"/>
              </a:rPr>
              <a:t></a:t>
            </a:r>
            <a:r>
              <a:rPr lang="en-US" dirty="0">
                <a:sym typeface="Symbol" panose="05050102010706020507" pitchFamily="18" charset="2"/>
              </a:rPr>
              <a:t></a:t>
            </a:r>
            <a:r>
              <a:rPr lang="en-US" dirty="0" smtClean="0"/>
              <a:t>) </a:t>
            </a:r>
            <a:r>
              <a:rPr lang="en-US" dirty="0"/>
              <a:t>= </a:t>
            </a:r>
            <a:r>
              <a:rPr lang="en-US" dirty="0" smtClean="0"/>
              <a:t>7.802 </a:t>
            </a:r>
            <a:r>
              <a:rPr lang="en-US" dirty="0"/>
              <a:t>± </a:t>
            </a:r>
            <a:r>
              <a:rPr lang="en-US" dirty="0" smtClean="0"/>
              <a:t>0.052(stat</a:t>
            </a:r>
            <a:r>
              <a:rPr lang="en-US" dirty="0"/>
              <a:t>.) ± </a:t>
            </a:r>
            <a:r>
              <a:rPr lang="en-US" dirty="0" smtClean="0"/>
              <a:t>0.105(syst</a:t>
            </a:r>
            <a:r>
              <a:rPr lang="en-US" dirty="0"/>
              <a:t>.) eV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Somov, CD2024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981666" y="5638800"/>
            <a:ext cx="47051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decay width was measured with the total 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uncertainty of 1.5 %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62400" y="4191000"/>
            <a:ext cx="49680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chiral anomaly can be exactly calculated for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massless  quarks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62400" y="4876800"/>
            <a:ext cx="4942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Combined measurements from two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PrimEx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runs</a:t>
            </a:r>
          </a:p>
        </p:txBody>
      </p:sp>
    </p:spTree>
    <p:extLst>
      <p:ext uri="{BB962C8B-B14F-4D97-AF65-F5344CB8AC3E}">
        <p14:creationId xmlns:p14="http://schemas.microsoft.com/office/powerpoint/2010/main" val="202950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ctrTitle" idx="4294967295"/>
          </p:nvPr>
        </p:nvSpPr>
        <p:spPr>
          <a:xfrm>
            <a:off x="685800" y="76200"/>
            <a:ext cx="7772400" cy="685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Measurement of 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  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 Decay Width</a:t>
            </a:r>
            <a:endParaRPr lang="en-US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5800" y="914400"/>
            <a:ext cx="5410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Challenges of the measurement</a:t>
            </a:r>
            <a:endParaRPr lang="en-US" sz="2000" baseline="30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19200" y="1371600"/>
            <a:ext cx="7696200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cross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section, increases with the energy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en-US" baseline="-25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prim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 log(E)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285750" indent="-28575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 mass is a factor of 4 larger than </a:t>
            </a:r>
            <a:r>
              <a:rPr lang="en-US" baseline="30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</a:p>
          <a:p>
            <a:endParaRPr lang="en-US" baseline="30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 - larger momentum transfer 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(nuclear excitations, control coherency)</a:t>
            </a:r>
          </a:p>
          <a:p>
            <a:pPr>
              <a:lnSpc>
                <a:spcPts val="1500"/>
              </a:lnSpc>
            </a:pP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Large overlap between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Primakoff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hadronic processes </a:t>
            </a:r>
          </a:p>
          <a:p>
            <a:endParaRPr lang="en-US" dirty="0">
              <a:solidFill>
                <a:srgbClr val="000000"/>
              </a:solidFill>
              <a:latin typeface="ComicSansMS"/>
            </a:endParaRPr>
          </a:p>
          <a:p>
            <a:endParaRPr lang="en-US" dirty="0">
              <a:solidFill>
                <a:srgbClr val="000000"/>
              </a:solidFill>
              <a:latin typeface="ComicSansMS"/>
            </a:endParaRPr>
          </a:p>
        </p:txBody>
      </p:sp>
      <p:graphicFrame>
        <p:nvGraphicFramePr>
          <p:cNvPr id="10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6174356"/>
              </p:ext>
            </p:extLst>
          </p:nvPr>
        </p:nvGraphicFramePr>
        <p:xfrm>
          <a:off x="2895600" y="3200400"/>
          <a:ext cx="3579244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390" name="Equation" r:id="rId4" imgW="2222280" imgH="419040" progId="Equation.3">
                  <p:embed/>
                </p:oleObj>
              </mc:Choice>
              <mc:Fallback>
                <p:oleObj name="Equation" r:id="rId4" imgW="2222280" imgH="419040" progId="Equation.3">
                  <p:embed/>
                  <p:pic>
                    <p:nvPicPr>
                      <p:cNvPr id="136196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3200400"/>
                        <a:ext cx="3579244" cy="674688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1524000" y="3962400"/>
            <a:ext cx="6019800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       use a low-A target </a:t>
            </a:r>
            <a:r>
              <a:rPr lang="en-US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 LHe</a:t>
            </a:r>
            <a:r>
              <a:rPr lang="en-US" sz="2000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)</a:t>
            </a:r>
            <a:r>
              <a:rPr lang="en-US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lvl="1">
              <a:buClr>
                <a:srgbClr val="CC3300"/>
              </a:buClr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measurement at high beam energy,  E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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&gt; 8 GeV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23"/>
          <p:cNvSpPr txBox="1">
            <a:spLocks noChangeArrowheads="1"/>
          </p:cNvSpPr>
          <p:nvPr/>
        </p:nvSpPr>
        <p:spPr bwMode="auto">
          <a:xfrm>
            <a:off x="685800" y="4953000"/>
            <a:ext cx="8001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en-US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General requirements to the experiment: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A. Somov, CD2024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95400" y="5486400"/>
            <a:ext cx="6096000" cy="838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ood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angular resolution for reconstructed  </a:t>
            </a:r>
            <a:r>
              <a:rPr lang="en-US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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mesons</a:t>
            </a:r>
          </a:p>
          <a:p>
            <a:pPr marL="285750" indent="-285750">
              <a:lnSpc>
                <a:spcPts val="15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dirty="0" smtClean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recise </a:t>
            </a:r>
            <a:r>
              <a:rPr lang="en-US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measurements of luminosity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33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ctrTitle" idx="4294967295"/>
          </p:nvPr>
        </p:nvSpPr>
        <p:spPr>
          <a:xfrm>
            <a:off x="1600200" y="152400"/>
            <a:ext cx="6248400" cy="51875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GlueX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Detector in Hall </a:t>
            </a:r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at Jefferson Lab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95400" y="5105400"/>
            <a:ext cx="7081106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3333FF"/>
                </a:solidFill>
              </a:rPr>
              <a:t>Beam of </a:t>
            </a:r>
            <a:r>
              <a:rPr lang="en-US" sz="1350" dirty="0" smtClean="0">
                <a:solidFill>
                  <a:srgbClr val="3333FF"/>
                </a:solidFill>
              </a:rPr>
              <a:t>tagged photons </a:t>
            </a:r>
            <a:r>
              <a:rPr lang="en-US" sz="1350" dirty="0">
                <a:solidFill>
                  <a:srgbClr val="3333FF"/>
                </a:solidFill>
              </a:rPr>
              <a:t>with the energy of up to 12 GeV,  linear </a:t>
            </a:r>
            <a:r>
              <a:rPr lang="en-US" sz="1350" dirty="0" smtClean="0">
                <a:solidFill>
                  <a:srgbClr val="3333FF"/>
                </a:solidFill>
              </a:rPr>
              <a:t>polarization  </a:t>
            </a:r>
          </a:p>
          <a:p>
            <a:r>
              <a:rPr lang="en-US" sz="1350" dirty="0" smtClean="0">
                <a:solidFill>
                  <a:srgbClr val="3333FF"/>
                </a:solidFill>
              </a:rPr>
              <a:t>                   (produced by CEBAF electrons via the bremsstrahlung process)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3333FF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3333FF"/>
                </a:solidFill>
              </a:rPr>
              <a:t>The detector design is optimized to detect multi-particle final </a:t>
            </a:r>
            <a:r>
              <a:rPr lang="en-US" sz="1350" dirty="0" smtClean="0">
                <a:solidFill>
                  <a:srgbClr val="3333FF"/>
                </a:solidFill>
              </a:rPr>
              <a:t>states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3333FF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3333FF"/>
                </a:solidFill>
              </a:rPr>
              <a:t>The detector was commissioned in 2016. Several experiments have been carried out since then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660447" y="1979544"/>
          <a:ext cx="5398679" cy="296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366" name="Acrobat Document" r:id="rId4" imgW="5727478" imgH="3149556" progId="AcroExch.Document.2017">
                  <p:embed/>
                </p:oleObj>
              </mc:Choice>
              <mc:Fallback>
                <p:oleObj name="Acrobat Document" r:id="rId4" imgW="5727478" imgH="3149556" progId="AcroExch.Document.2017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60447" y="1979544"/>
                        <a:ext cx="5398679" cy="2968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16"/>
          <p:cNvSpPr txBox="1">
            <a:spLocks noChangeArrowheads="1"/>
          </p:cNvSpPr>
          <p:nvPr/>
        </p:nvSpPr>
        <p:spPr bwMode="auto">
          <a:xfrm>
            <a:off x="228600" y="1295400"/>
            <a:ext cx="2578034" cy="37959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750"/>
              </a:lnSpc>
            </a:pPr>
            <a:endParaRPr lang="en-US" sz="1200" b="1" dirty="0"/>
          </a:p>
          <a:p>
            <a:r>
              <a:rPr lang="en-US" sz="1200" b="1" dirty="0"/>
              <a:t>Tracks:  </a:t>
            </a:r>
            <a:r>
              <a:rPr lang="en-US" sz="1200" b="1" dirty="0">
                <a:sym typeface="Symbol" pitchFamily="18" charset="2"/>
              </a:rPr>
              <a:t>          </a:t>
            </a:r>
            <a:r>
              <a:rPr lang="en-US" sz="1200" b="1" dirty="0" smtClean="0">
                <a:sym typeface="Symbol" pitchFamily="18" charset="2"/>
              </a:rPr>
              <a:t>  </a:t>
            </a:r>
            <a:r>
              <a:rPr lang="en-US" sz="1200" b="1" dirty="0">
                <a:sym typeface="Symbol" pitchFamily="18" charset="2"/>
              </a:rPr>
              <a:t></a:t>
            </a:r>
            <a:r>
              <a:rPr lang="en-US" sz="1200" b="1" baseline="-25000" dirty="0">
                <a:sym typeface="Symbol" pitchFamily="18" charset="2"/>
              </a:rPr>
              <a:t>p </a:t>
            </a:r>
            <a:r>
              <a:rPr lang="en-US" sz="1200" b="1" dirty="0">
                <a:sym typeface="Symbol" pitchFamily="18" charset="2"/>
              </a:rPr>
              <a:t>/ p    ~ 2 – 5 %</a:t>
            </a:r>
          </a:p>
        </p:txBody>
      </p:sp>
      <p:sp>
        <p:nvSpPr>
          <p:cNvPr id="2" name="Rectangle 1"/>
          <p:cNvSpPr/>
          <p:nvPr/>
        </p:nvSpPr>
        <p:spPr>
          <a:xfrm>
            <a:off x="152400" y="990600"/>
            <a:ext cx="28073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ym typeface="Symbol" pitchFamily="18" charset="2"/>
              </a:rPr>
              <a:t>Photons:          </a:t>
            </a:r>
            <a:r>
              <a:rPr lang="en-US" sz="1200" b="1" baseline="-25000" dirty="0">
                <a:sym typeface="Symbol" pitchFamily="18" charset="2"/>
              </a:rPr>
              <a:t>E</a:t>
            </a:r>
            <a:r>
              <a:rPr lang="en-US" sz="1200" b="1" dirty="0">
                <a:sym typeface="Symbol" pitchFamily="18" charset="2"/>
              </a:rPr>
              <a:t> / E   ~  6 % /E    2.0 %</a:t>
            </a:r>
            <a:endParaRPr lang="en-US" sz="1200" b="1" dirty="0"/>
          </a:p>
        </p:txBody>
      </p:sp>
      <p:sp>
        <p:nvSpPr>
          <p:cNvPr id="3" name="Rectangle 2"/>
          <p:cNvSpPr/>
          <p:nvPr/>
        </p:nvSpPr>
        <p:spPr>
          <a:xfrm>
            <a:off x="2514600" y="1399401"/>
            <a:ext cx="19811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ym typeface="Symbol" pitchFamily="18" charset="2"/>
              </a:rPr>
              <a:t>Acceptance</a:t>
            </a:r>
            <a:r>
              <a:rPr lang="en-US" sz="1200" b="1" dirty="0" smtClean="0">
                <a:sym typeface="Symbol" pitchFamily="18" charset="2"/>
              </a:rPr>
              <a:t>:     1 </a:t>
            </a:r>
            <a:r>
              <a:rPr lang="en-US" sz="1200" b="1" dirty="0">
                <a:sym typeface="Symbol" pitchFamily="18" charset="2"/>
              </a:rPr>
              <a:t> &lt;  &lt; 120</a:t>
            </a: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6751495" y="1143000"/>
            <a:ext cx="2392505" cy="207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900" i="1" dirty="0" err="1">
                <a:solidFill>
                  <a:srgbClr val="002060"/>
                </a:solidFill>
                <a:latin typeface="Arial Unicode MS"/>
              </a:rPr>
              <a:t>Nucl</a:t>
            </a:r>
            <a:r>
              <a:rPr lang="en-US" altLang="en-US" sz="900" i="1" dirty="0">
                <a:solidFill>
                  <a:srgbClr val="002060"/>
                </a:solidFill>
                <a:latin typeface="Arial Unicode MS"/>
              </a:rPr>
              <a:t>. </a:t>
            </a:r>
            <a:r>
              <a:rPr lang="en-US" altLang="en-US" sz="900" i="1" dirty="0" err="1">
                <a:solidFill>
                  <a:srgbClr val="002060"/>
                </a:solidFill>
                <a:latin typeface="Arial Unicode MS"/>
              </a:rPr>
              <a:t>Instrum</a:t>
            </a:r>
            <a:r>
              <a:rPr lang="en-US" altLang="en-US" sz="900" i="1" dirty="0">
                <a:solidFill>
                  <a:srgbClr val="002060"/>
                </a:solidFill>
                <a:latin typeface="Arial Unicode MS"/>
              </a:rPr>
              <a:t>. Meth. A  987, 164807 (2021)</a:t>
            </a:r>
            <a:r>
              <a:rPr lang="en-US" altLang="en-US" sz="900" i="1" dirty="0">
                <a:solidFill>
                  <a:srgbClr val="002060"/>
                </a:solidFill>
              </a:rPr>
              <a:t> </a:t>
            </a:r>
            <a:endParaRPr lang="en-US" altLang="en-US" sz="900" i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10400" y="1600200"/>
            <a:ext cx="114807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Experiments: </a:t>
            </a:r>
          </a:p>
          <a:p>
            <a:endParaRPr lang="en-US" sz="1350" dirty="0"/>
          </a:p>
        </p:txBody>
      </p:sp>
      <p:sp>
        <p:nvSpPr>
          <p:cNvPr id="13" name="Rectangle 12"/>
          <p:cNvSpPr/>
          <p:nvPr/>
        </p:nvSpPr>
        <p:spPr>
          <a:xfrm>
            <a:off x="6324600" y="1905000"/>
            <a:ext cx="2600111" cy="285206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/>
              <a:t>Search for mesons with </a:t>
            </a:r>
          </a:p>
          <a:p>
            <a:r>
              <a:rPr lang="en-US" sz="1200" dirty="0"/>
              <a:t>      exotic quantum numbers  </a:t>
            </a:r>
          </a:p>
          <a:p>
            <a:pPr>
              <a:lnSpc>
                <a:spcPts val="375"/>
              </a:lnSpc>
            </a:pPr>
            <a:endParaRPr lang="en-US" sz="12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/>
              <a:t>Study of meson and baryon </a:t>
            </a:r>
          </a:p>
          <a:p>
            <a:r>
              <a:rPr lang="en-US" sz="1200" dirty="0"/>
              <a:t>       decays to strange final states</a:t>
            </a:r>
          </a:p>
          <a:p>
            <a:pPr>
              <a:lnSpc>
                <a:spcPts val="375"/>
              </a:lnSpc>
            </a:pPr>
            <a:endParaRPr lang="en-US" sz="12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/>
              <a:t>Measurement of </a:t>
            </a:r>
            <a:r>
              <a:rPr lang="en-US" sz="1200" dirty="0">
                <a:sym typeface="Symbol" panose="05050102010706020507" pitchFamily="18" charset="2"/>
              </a:rPr>
              <a:t> </a:t>
            </a:r>
            <a:r>
              <a:rPr lang="en-US" sz="1200" dirty="0"/>
              <a:t>radiative decay width via the </a:t>
            </a:r>
            <a:r>
              <a:rPr lang="en-US" sz="1200" dirty="0" err="1"/>
              <a:t>Primakoff</a:t>
            </a:r>
            <a:r>
              <a:rPr lang="en-US" sz="1200" dirty="0"/>
              <a:t> effect</a:t>
            </a:r>
          </a:p>
          <a:p>
            <a:pPr>
              <a:lnSpc>
                <a:spcPts val="375"/>
              </a:lnSpc>
            </a:pPr>
            <a:endParaRPr lang="en-US" sz="12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/>
              <a:t>Measurement of pion polarizability</a:t>
            </a:r>
          </a:p>
          <a:p>
            <a:pPr marL="214313" indent="-214313">
              <a:lnSpc>
                <a:spcPts val="375"/>
              </a:lnSpc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/>
              <a:t>Study short range correlations</a:t>
            </a:r>
          </a:p>
          <a:p>
            <a:pPr marL="214313" indent="-214313">
              <a:lnSpc>
                <a:spcPts val="375"/>
              </a:lnSpc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/>
              <a:t>Study </a:t>
            </a:r>
            <a:r>
              <a:rPr lang="en-US" sz="1200" dirty="0">
                <a:sym typeface="Symbol" panose="05050102010706020507" pitchFamily="18" charset="2"/>
              </a:rPr>
              <a:t></a:t>
            </a:r>
            <a:r>
              <a:rPr lang="en-US" sz="1200" baseline="30000" dirty="0">
                <a:sym typeface="Symbol" panose="05050102010706020507" pitchFamily="18" charset="2"/>
              </a:rPr>
              <a:t>()</a:t>
            </a:r>
            <a:r>
              <a:rPr lang="en-US" sz="1200" dirty="0"/>
              <a:t> decays (JEF)</a:t>
            </a:r>
          </a:p>
          <a:p>
            <a:pPr marL="214313" indent="-214313">
              <a:lnSpc>
                <a:spcPts val="375"/>
              </a:lnSpc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/>
              <a:t>Measurement of high energy contribution to the GDH sun rule</a:t>
            </a:r>
          </a:p>
          <a:p>
            <a:pPr marL="214313" indent="-214313">
              <a:lnSpc>
                <a:spcPts val="375"/>
              </a:lnSpc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/>
              <a:t>Strange hadron spectroscopy with KL beam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Somov, CD2024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79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ctrTitle" idx="4294967295"/>
          </p:nvPr>
        </p:nvSpPr>
        <p:spPr>
          <a:xfrm>
            <a:off x="762000" y="-22860"/>
            <a:ext cx="7772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GlueX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Detector</a:t>
            </a:r>
          </a:p>
        </p:txBody>
      </p:sp>
      <p:pic>
        <p:nvPicPr>
          <p:cNvPr id="15363" name="Picture 33" descr="20140801_Hall_D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762000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Somov, CD2024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537" y="890668"/>
            <a:ext cx="5394091" cy="3300332"/>
          </a:xfrm>
          <a:prstGeom prst="rect">
            <a:avLst/>
          </a:prstGeom>
        </p:spPr>
      </p:pic>
      <p:sp>
        <p:nvSpPr>
          <p:cNvPr id="14337" name="Title 1"/>
          <p:cNvSpPr>
            <a:spLocks noGrp="1"/>
          </p:cNvSpPr>
          <p:nvPr>
            <p:ph type="ctrTitle" idx="4294967295"/>
          </p:nvPr>
        </p:nvSpPr>
        <p:spPr>
          <a:xfrm>
            <a:off x="457200" y="0"/>
            <a:ext cx="8686800" cy="667375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PrimEx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l-GR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η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Experiment in Hall D</a:t>
            </a:r>
          </a:p>
        </p:txBody>
      </p:sp>
      <p:sp>
        <p:nvSpPr>
          <p:cNvPr id="6" name="Rectangle 5"/>
          <p:cNvSpPr/>
          <p:nvPr/>
        </p:nvSpPr>
        <p:spPr>
          <a:xfrm>
            <a:off x="6716049" y="1642309"/>
            <a:ext cx="155158" cy="1864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086600" y="1447287"/>
            <a:ext cx="1045864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</a:rPr>
              <a:t>Compton </a:t>
            </a:r>
          </a:p>
          <a:p>
            <a:r>
              <a:rPr lang="en-US" sz="1400" b="1" dirty="0" smtClean="0">
                <a:solidFill>
                  <a:srgbClr val="FF0000"/>
                </a:solidFill>
              </a:rPr>
              <a:t>calorimeter</a:t>
            </a:r>
          </a:p>
        </p:txBody>
      </p:sp>
      <p:sp>
        <p:nvSpPr>
          <p:cNvPr id="5" name="Rectangle 4"/>
          <p:cNvSpPr/>
          <p:nvPr/>
        </p:nvSpPr>
        <p:spPr>
          <a:xfrm>
            <a:off x="381000" y="4229506"/>
            <a:ext cx="3556736" cy="26284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209800" y="5486400"/>
            <a:ext cx="2209800" cy="10461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16"/>
          <p:cNvSpPr txBox="1">
            <a:spLocks noChangeArrowheads="1"/>
          </p:cNvSpPr>
          <p:nvPr/>
        </p:nvSpPr>
        <p:spPr bwMode="auto">
          <a:xfrm>
            <a:off x="609600" y="4724400"/>
            <a:ext cx="3425563" cy="5388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liquid </a:t>
            </a:r>
            <a:r>
              <a:rPr lang="en-US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and Be targets</a:t>
            </a:r>
          </a:p>
          <a:p>
            <a:pPr>
              <a:lnSpc>
                <a:spcPts val="1200"/>
              </a:lnSpc>
            </a:pPr>
            <a:endParaRPr lang="en-US" sz="1600" dirty="0">
              <a:solidFill>
                <a:srgbClr val="FF0000"/>
              </a:solidFill>
              <a:sym typeface="Symbol" pitchFamily="18" charset="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76800" y="5791200"/>
            <a:ext cx="4114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B02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Reconstruct </a:t>
            </a:r>
            <a:r>
              <a:rPr lang="en-US" dirty="0">
                <a:solidFill>
                  <a:srgbClr val="0B02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 mesons using decays: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                    (3)</a:t>
            </a:r>
          </a:p>
        </p:txBody>
      </p:sp>
      <p:sp>
        <p:nvSpPr>
          <p:cNvPr id="4" name="Rectangle 3"/>
          <p:cNvSpPr/>
          <p:nvPr/>
        </p:nvSpPr>
        <p:spPr>
          <a:xfrm>
            <a:off x="4876800" y="4191000"/>
            <a:ext cx="41148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endParaRPr lang="en-US" dirty="0">
              <a:solidFill>
                <a:srgbClr val="0B02B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itchFamily="18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B02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Use </a:t>
            </a:r>
            <a:r>
              <a:rPr lang="en-US" dirty="0" smtClean="0">
                <a:solidFill>
                  <a:srgbClr val="0B02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Compton scattering reaction </a:t>
            </a:r>
            <a:r>
              <a:rPr lang="en-US" dirty="0">
                <a:solidFill>
                  <a:srgbClr val="0B02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for: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      - absolute luminosity normalization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               (Be target)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      - stability monitoring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              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(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4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He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target)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Somov, CD2024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9600" y="5257800"/>
            <a:ext cx="29867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New Compton Calorimeter</a:t>
            </a:r>
          </a:p>
        </p:txBody>
      </p:sp>
    </p:spTree>
    <p:extLst>
      <p:ext uri="{BB962C8B-B14F-4D97-AF65-F5344CB8AC3E}">
        <p14:creationId xmlns:p14="http://schemas.microsoft.com/office/powerpoint/2010/main" val="98250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ctrTitle" idx="4294967295"/>
          </p:nvPr>
        </p:nvSpPr>
        <p:spPr>
          <a:xfrm>
            <a:off x="457200" y="0"/>
            <a:ext cx="8686800" cy="667375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PrimEx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l-GR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η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Experiment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209800" y="5486400"/>
            <a:ext cx="2209800" cy="10461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28600" y="838200"/>
            <a:ext cx="6705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 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Three 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sets of data collected at different 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beam energies </a:t>
            </a:r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itchFamily="18" charset="2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5798828"/>
              </p:ext>
            </p:extLst>
          </p:nvPr>
        </p:nvGraphicFramePr>
        <p:xfrm>
          <a:off x="1447800" y="1371600"/>
          <a:ext cx="5715001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5875">
                  <a:extLst>
                    <a:ext uri="{9D8B030D-6E8A-4147-A177-3AD203B41FA5}">
                      <a16:colId xmlns:a16="http://schemas.microsoft.com/office/drawing/2014/main" val="345640133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85932072"/>
                    </a:ext>
                  </a:extLst>
                </a:gridCol>
                <a:gridCol w="1500188">
                  <a:extLst>
                    <a:ext uri="{9D8B030D-6E8A-4147-A177-3AD203B41FA5}">
                      <a16:colId xmlns:a16="http://schemas.microsoft.com/office/drawing/2014/main" val="1122225277"/>
                    </a:ext>
                  </a:extLst>
                </a:gridCol>
                <a:gridCol w="1785938">
                  <a:extLst>
                    <a:ext uri="{9D8B030D-6E8A-4147-A177-3AD203B41FA5}">
                      <a16:colId xmlns:a16="http://schemas.microsoft.com/office/drawing/2014/main" val="3892993604"/>
                    </a:ext>
                  </a:extLst>
                </a:gridCol>
              </a:tblGrid>
              <a:tr h="28956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Phase I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Phase II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Phase III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8239024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Year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2019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2021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2022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9838557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E</a:t>
                      </a:r>
                      <a:r>
                        <a:rPr lang="en-US" sz="1400" baseline="-25000" dirty="0" err="1" smtClean="0"/>
                        <a:t>beam</a:t>
                      </a:r>
                      <a:endParaRPr lang="en-US" sz="1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11.2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10.0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11.6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3361224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en-US" sz="1400" baseline="0" dirty="0" smtClean="0"/>
                        <a:t>Luminosity</a:t>
                      </a:r>
                      <a:endParaRPr lang="en-US" sz="14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 pb</a:t>
                      </a:r>
                      <a:r>
                        <a:rPr lang="en-US" sz="1400" baseline="30000" dirty="0" smtClean="0"/>
                        <a:t>-1</a:t>
                      </a:r>
                      <a:endParaRPr lang="en-US" sz="1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 pb</a:t>
                      </a:r>
                      <a:r>
                        <a:rPr lang="en-US" sz="1400" baseline="30000" dirty="0" smtClean="0"/>
                        <a:t>-1</a:t>
                      </a:r>
                      <a:endParaRPr lang="en-US" sz="1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ym typeface="Symbol" panose="05050102010706020507" pitchFamily="18" charset="2"/>
                        </a:rPr>
                        <a:t> 15 pb</a:t>
                      </a:r>
                      <a:r>
                        <a:rPr lang="en-US" sz="1400" baseline="30000" dirty="0" smtClean="0">
                          <a:sym typeface="Symbol" panose="05050102010706020507" pitchFamily="18" charset="2"/>
                        </a:rPr>
                        <a:t>-1</a:t>
                      </a:r>
                      <a:endParaRPr lang="en-US" sz="1400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7714427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en-US" sz="1400" baseline="0" dirty="0" smtClean="0"/>
                        <a:t>Magnetic field</a:t>
                      </a:r>
                      <a:endParaRPr lang="en-US" sz="14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OFF </a:t>
                      </a:r>
                      <a:endParaRPr lang="en-US" sz="14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OFF (most runs)</a:t>
                      </a:r>
                      <a:endParaRPr lang="en-US" sz="14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ON</a:t>
                      </a:r>
                      <a:endParaRPr lang="en-US" sz="140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9062541"/>
                  </a:ext>
                </a:extLst>
              </a:tr>
            </a:tbl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257" y="3962400"/>
            <a:ext cx="2431343" cy="241521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28600" y="3124200"/>
            <a:ext cx="6477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  decays are reconstructed in the forward calorimeter </a:t>
            </a:r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2400" y="3657600"/>
            <a:ext cx="6397905" cy="28854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2800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lead glass modules (taken from E852 experiment at BNL)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- lead glass block  size:    4 cm x 4 cm x 45 cm </a:t>
            </a:r>
          </a:p>
          <a:p>
            <a:pPr>
              <a:lnSpc>
                <a:spcPts val="1500"/>
              </a:lnSpc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energy resolution: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13" indent="-214313">
              <a:lnSpc>
                <a:spcPts val="1500"/>
              </a:lnSpc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Acceptance: 0.6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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&lt;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 &lt;  11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500"/>
              </a:lnSpc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Beam hole in the middle of the detector: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cm x 12 cm </a:t>
            </a:r>
          </a:p>
          <a:p>
            <a:pPr marL="214313" indent="-214313">
              <a:lnSpc>
                <a:spcPts val="1500"/>
              </a:lnSpc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- place Compton calorimeter downstream the beam to 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improve coverage in the forward direction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2971800" y="4419600"/>
                <a:ext cx="1981200" cy="32117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3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en-US" sz="13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sz="135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35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</m:d>
                      </m:num>
                      <m:den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𝐸</m:t>
                        </m:r>
                      </m:den>
                    </m:f>
                    <m:d>
                      <m:d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%</m:t>
                        </m:r>
                      </m:e>
                    </m:d>
                    <m:r>
                      <a:rPr lang="en-US" sz="1350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6.2 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135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135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rad>
                      </m:den>
                    </m:f>
                    <m:r>
                      <m:rPr>
                        <m:nor/>
                      </m:rPr>
                      <a:rPr lang="en-US" sz="1350"/>
                      <m:t> </m:t>
                    </m:r>
                    <m:r>
                      <a:rPr lang="en-US" sz="135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</m:t>
                    </m:r>
                  </m:oMath>
                </a14:m>
                <a:r>
                  <a:rPr lang="en-US" sz="1350" dirty="0">
                    <a:ea typeface="Cambria Math" panose="02040503050406030204" pitchFamily="18" charset="0"/>
                    <a:sym typeface="Symbol" panose="05050102010706020507" pitchFamily="18" charset="2"/>
                  </a:rPr>
                  <a:t> 4.7</a:t>
                </a:r>
                <a:endParaRPr lang="en-US" sz="15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1800" y="4419600"/>
                <a:ext cx="1981200" cy="321178"/>
              </a:xfrm>
              <a:prstGeom prst="rect">
                <a:avLst/>
              </a:prstGeom>
              <a:blipFill>
                <a:blip r:embed="rId4"/>
                <a:stretch>
                  <a:fillRect l="-1846" b="-150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7467600" y="4724400"/>
            <a:ext cx="628698" cy="215444"/>
          </a:xfrm>
          <a:prstGeom prst="rect">
            <a:avLst/>
          </a:prstGeom>
          <a:solidFill>
            <a:srgbClr val="42C2D0"/>
          </a:solidFill>
        </p:spPr>
        <p:txBody>
          <a:bodyPr wrap="none" rtlCol="0">
            <a:spAutoFit/>
          </a:bodyPr>
          <a:lstStyle/>
          <a:p>
            <a:r>
              <a:rPr lang="en-US" sz="800" dirty="0" smtClean="0"/>
              <a:t>beam hole</a:t>
            </a:r>
            <a:endParaRPr lang="en-US" sz="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Somov, CD2024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705600" y="3581400"/>
            <a:ext cx="19121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Forward Calorimeter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7239000" y="2209800"/>
            <a:ext cx="16610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  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months of 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data taking in total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50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AutoShape 8"/>
          <p:cNvSpPr>
            <a:spLocks noChangeArrowheads="1"/>
          </p:cNvSpPr>
          <p:nvPr/>
        </p:nvSpPr>
        <p:spPr bwMode="auto">
          <a:xfrm>
            <a:off x="2514600" y="4776089"/>
            <a:ext cx="245474" cy="641955"/>
          </a:xfrm>
          <a:prstGeom prst="rightArrow">
            <a:avLst>
              <a:gd name="adj1" fmla="val 50000"/>
              <a:gd name="adj2" fmla="val 50245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500"/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2590800" y="152400"/>
            <a:ext cx="3810000" cy="381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Compton Calorimeter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29100" y="3086101"/>
            <a:ext cx="38472" cy="2077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350" dirty="0"/>
              <a:t> 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5907458"/>
              </p:ext>
            </p:extLst>
          </p:nvPr>
        </p:nvGraphicFramePr>
        <p:xfrm>
          <a:off x="4937955" y="1219200"/>
          <a:ext cx="4209855" cy="23680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410" name="Acrobat Document" r:id="rId5" imgW="6096000" imgH="3429000" progId="AcroExch.Document.2017">
                  <p:embed/>
                </p:oleObj>
              </mc:Choice>
              <mc:Fallback>
                <p:oleObj name="Acrobat Document" r:id="rId5" imgW="6096000" imgH="3429000" progId="AcroExch.Document.2017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37955" y="1219200"/>
                        <a:ext cx="4209855" cy="23680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52400" y="914400"/>
            <a:ext cx="5973495" cy="58631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Allows to reconstruct forward-directed Compton scattering </a:t>
            </a:r>
          </a:p>
          <a:p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events</a:t>
            </a:r>
          </a:p>
          <a:p>
            <a:pPr marL="214313" indent="-214313">
              <a:lnSpc>
                <a:spcPts val="1500"/>
              </a:lnSpc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Covers a beam hole in the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GlueX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forward lead glass </a:t>
            </a:r>
          </a:p>
          <a:p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calorimeter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- increase angular acceptance of the detector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to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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MIN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&gt; 0.1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13" indent="-214313">
              <a:lnSpc>
                <a:spcPts val="15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onsists 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an array of 12 x 12 modules  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PbWO</a:t>
            </a:r>
            <a:r>
              <a:rPr lang="en-US" baseline="-25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scintillating 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crystals, 2 cm x 2 cm x 20 cm with a </a:t>
            </a:r>
          </a:p>
          <a:p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beam hole of  2 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2 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modules</a:t>
            </a:r>
            <a:endParaRPr 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>
              <a:lnSpc>
                <a:spcPts val="1500"/>
              </a:lnSpc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Positioned on a movable platform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- each module was inserted into the photon beam for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                    energy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calibration</a:t>
            </a:r>
          </a:p>
          <a:p>
            <a:pPr>
              <a:lnSpc>
                <a:spcPts val="1500"/>
              </a:lnSpc>
            </a:pPr>
            <a:endParaRPr 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Integrated into the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GlueX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trigger. Reconstruct Compton </a:t>
            </a:r>
          </a:p>
          <a:p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scattering events during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GlueX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production </a:t>
            </a:r>
          </a:p>
          <a:p>
            <a:pPr>
              <a:lnSpc>
                <a:spcPts val="1500"/>
              </a:lnSpc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- monitor density of the liquid 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 target and overall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detector stability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350" dirty="0"/>
          </a:p>
        </p:txBody>
      </p:sp>
      <p:sp>
        <p:nvSpPr>
          <p:cNvPr id="13" name="Rectangle 12"/>
          <p:cNvSpPr/>
          <p:nvPr/>
        </p:nvSpPr>
        <p:spPr>
          <a:xfrm>
            <a:off x="6705600" y="838200"/>
            <a:ext cx="232788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i="1" dirty="0" err="1">
                <a:solidFill>
                  <a:srgbClr val="0000FF"/>
                </a:solidFill>
              </a:rPr>
              <a:t>Nucl</a:t>
            </a:r>
            <a:r>
              <a:rPr lang="en-US" sz="1050" i="1" dirty="0">
                <a:solidFill>
                  <a:srgbClr val="0000FF"/>
                </a:solidFill>
              </a:rPr>
              <a:t>. Inst. Meth. A 1013 (2021) 165683</a:t>
            </a:r>
          </a:p>
        </p:txBody>
      </p:sp>
      <p:grpSp>
        <p:nvGrpSpPr>
          <p:cNvPr id="23" name="Group 22"/>
          <p:cNvGrpSpPr>
            <a:grpSpLocks noChangeAspect="1"/>
          </p:cNvGrpSpPr>
          <p:nvPr/>
        </p:nvGrpSpPr>
        <p:grpSpPr>
          <a:xfrm>
            <a:off x="5867400" y="3810000"/>
            <a:ext cx="2825751" cy="2119313"/>
            <a:chOff x="1143000" y="1145041"/>
            <a:chExt cx="7162800" cy="5372100"/>
          </a:xfrm>
        </p:grpSpPr>
        <p:cxnSp>
          <p:nvCxnSpPr>
            <p:cNvPr id="24" name="Straight Arrow Connector 23"/>
            <p:cNvCxnSpPr/>
            <p:nvPr/>
          </p:nvCxnSpPr>
          <p:spPr>
            <a:xfrm flipH="1" flipV="1">
              <a:off x="2133600" y="5498632"/>
              <a:ext cx="328529" cy="335914"/>
            </a:xfrm>
            <a:prstGeom prst="straightConnector1">
              <a:avLst/>
            </a:prstGeom>
            <a:ln w="412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1524000" y="3962400"/>
              <a:ext cx="0" cy="457200"/>
            </a:xfrm>
            <a:prstGeom prst="straightConnector1">
              <a:avLst/>
            </a:prstGeom>
            <a:ln w="412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000" y="1145041"/>
              <a:ext cx="7162800" cy="537210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547400" y="5129301"/>
              <a:ext cx="2315051" cy="63233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Cooling Plates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661873" y="5213866"/>
              <a:ext cx="2086593" cy="101173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PMT housing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H="1" flipV="1">
              <a:off x="4876802" y="5029200"/>
              <a:ext cx="609598" cy="184666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Somov, CD2024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C9753F-23C0-4BF9-AF98-A7BB53FC3881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89845590"/>
      </p:ext>
    </p:extLst>
  </p:cSld>
  <p:clrMapOvr>
    <a:masterClrMapping/>
  </p:clrMapOvr>
  <p:transition advTm="65147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0347949"/>
              </p:ext>
            </p:extLst>
          </p:nvPr>
        </p:nvGraphicFramePr>
        <p:xfrm>
          <a:off x="4800600" y="3810000"/>
          <a:ext cx="4150242" cy="28327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81" name="Acrobat Document" r:id="rId4" imgW="5400656" imgH="3686124" progId="Acrobat.Document.DC">
                  <p:embed/>
                </p:oleObj>
              </mc:Choice>
              <mc:Fallback>
                <p:oleObj name="Acrobat Document" r:id="rId4" imgW="5400656" imgH="3686124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800600" y="3810000"/>
                        <a:ext cx="4150242" cy="28327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37" name="Title 1"/>
          <p:cNvSpPr>
            <a:spLocks noGrp="1"/>
          </p:cNvSpPr>
          <p:nvPr>
            <p:ph type="ctrTitle" idx="4294967295"/>
          </p:nvPr>
        </p:nvSpPr>
        <p:spPr>
          <a:xfrm>
            <a:off x="453128" y="152400"/>
            <a:ext cx="8686800" cy="667375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Compton Scattering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177064" y="4192980"/>
            <a:ext cx="3556736" cy="26284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209800" y="5486400"/>
            <a:ext cx="2209800" cy="10461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219200"/>
            <a:ext cx="3048000" cy="2592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77200" y="381000"/>
            <a:ext cx="7097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A. Smith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457200" y="1143000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Differential cross section at leading  order                     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 (Klein-</a:t>
            </a:r>
            <a:r>
              <a:rPr lang="en-US" dirty="0" err="1" smtClean="0"/>
              <a:t>Nishina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752600"/>
            <a:ext cx="5411706" cy="6858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553200" y="914400"/>
            <a:ext cx="15574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leading order (top)</a:t>
            </a:r>
            <a:endParaRPr lang="en-US" sz="14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962400"/>
            <a:ext cx="3525405" cy="257813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33400" y="2590800"/>
            <a:ext cx="34321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Two-body kinematics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Main background from e</a:t>
            </a:r>
            <a:r>
              <a:rPr lang="en-US" baseline="30000" dirty="0" smtClean="0">
                <a:sym typeface="Symbol" panose="05050102010706020507" pitchFamily="18" charset="2"/>
              </a:rPr>
              <a:t></a:t>
            </a:r>
            <a:r>
              <a:rPr lang="en-US" dirty="0" smtClean="0">
                <a:sym typeface="Symbol" panose="05050102010706020507" pitchFamily="18" charset="2"/>
              </a:rPr>
              <a:t> pairs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Somov, CD2024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722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ctrTitle" idx="4294967295"/>
          </p:nvPr>
        </p:nvSpPr>
        <p:spPr>
          <a:xfrm>
            <a:off x="-29110" y="21404"/>
            <a:ext cx="8686800" cy="667375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Compton Cross Section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209800" y="5486400"/>
            <a:ext cx="2209800" cy="10461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7963908"/>
              </p:ext>
            </p:extLst>
          </p:nvPr>
        </p:nvGraphicFramePr>
        <p:xfrm>
          <a:off x="1066800" y="3048000"/>
          <a:ext cx="6553200" cy="37678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435" name="Acrobat Document" r:id="rId4" imgW="5400656" imgH="3105139" progId="Acrobat.Document.DC">
                  <p:embed/>
                </p:oleObj>
              </mc:Choice>
              <mc:Fallback>
                <p:oleObj name="Acrobat Document" r:id="rId4" imgW="5400656" imgH="3105139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66800" y="3048000"/>
                        <a:ext cx="6553200" cy="37678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001000" y="381000"/>
            <a:ext cx="7097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A. Smith</a:t>
            </a:r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2057400" y="3048000"/>
            <a:ext cx="43510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Cross section measured on Be target (preliminary)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838200" y="838200"/>
            <a:ext cx="7654660" cy="23314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First cross section measurement in the range between 6 GeV and 11.5 GeV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- previously measured for beam energies  4.4-5.3 GeV  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ts val="1500"/>
              </a:lnSpc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Journal paper under preparation</a:t>
            </a:r>
          </a:p>
          <a:p>
            <a:pPr>
              <a:lnSpc>
                <a:spcPts val="1500"/>
              </a:lnSpc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easurement are dominated by systematic uncertainties (3.6 %)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ts val="1500"/>
              </a:lnSpc>
              <a:buFont typeface="Arial" panose="020B0604020202020204" pitchFamily="34" charset="0"/>
              <a:buChar char="•"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“Good” agreement with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NLO calculations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2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Phys.Rev.Lett</a:t>
            </a:r>
            <a:r>
              <a:rPr lang="en-US" sz="1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126 (2021) 21, 211801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181600"/>
            <a:ext cx="1219200" cy="717105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033783" y="1170801"/>
            <a:ext cx="16530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Phys.Lett.B</a:t>
            </a:r>
            <a:r>
              <a:rPr lang="en-US" sz="1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797 (2019) </a:t>
            </a:r>
            <a:endParaRPr lang="en-US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1447800" cy="304800"/>
          </a:xfrm>
        </p:spPr>
        <p:txBody>
          <a:bodyPr/>
          <a:lstStyle/>
          <a:p>
            <a:r>
              <a:rPr lang="en-US" dirty="0" smtClean="0"/>
              <a:t>A. Somov, CD2024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02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762000" y="152400"/>
            <a:ext cx="77724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Outline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Somov, CD2024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90600" y="1981200"/>
            <a:ext cx="7681398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Physics motivation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Primakoff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program at Jefferson Lab 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GlueX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detector in Hall D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Measurement of the radiative decay width of   using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GlueX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detector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Future plans</a:t>
            </a:r>
          </a:p>
          <a:p>
            <a:endParaRPr lang="en-US" dirty="0"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93412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ctrTitle" idx="4294967295"/>
          </p:nvPr>
        </p:nvSpPr>
        <p:spPr>
          <a:xfrm>
            <a:off x="990600" y="228600"/>
            <a:ext cx="6858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Status of the 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    Analysis</a:t>
            </a:r>
            <a:endParaRPr lang="en-US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91400" y="762000"/>
            <a:ext cx="13814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A. Smith &amp; I. </a:t>
            </a:r>
            <a:r>
              <a:rPr lang="en-US" sz="1200" dirty="0" err="1" smtClean="0"/>
              <a:t>Jaegle</a:t>
            </a:r>
            <a:endParaRPr lang="en-US" sz="1200" dirty="0"/>
          </a:p>
        </p:txBody>
      </p:sp>
      <p:sp>
        <p:nvSpPr>
          <p:cNvPr id="2" name="Rectangle 1"/>
          <p:cNvSpPr/>
          <p:nvPr/>
        </p:nvSpPr>
        <p:spPr>
          <a:xfrm>
            <a:off x="533400" y="1066800"/>
            <a:ext cx="17812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Event selection: 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3000" y="1524000"/>
            <a:ext cx="7391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Two photons in the forward calorimeter originating from the same beam bunch</a:t>
            </a:r>
          </a:p>
          <a:p>
            <a:pPr marL="285750" indent="-285750">
              <a:lnSpc>
                <a:spcPts val="1000"/>
              </a:lnSpc>
              <a:buFont typeface="Arial" panose="020B0604020202020204" pitchFamily="34" charset="0"/>
              <a:buChar char="•"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Use time-of-flight detector to veto charged tracks</a:t>
            </a:r>
          </a:p>
          <a:p>
            <a:pPr marL="285750" indent="-285750">
              <a:lnSpc>
                <a:spcPts val="1000"/>
              </a:lnSpc>
              <a:buFont typeface="Arial" panose="020B0604020202020204" pitchFamily="34" charset="0"/>
              <a:buChar char="•"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Use barrel calorimeter to veto on hadronic background</a:t>
            </a:r>
          </a:p>
          <a:p>
            <a:pPr marL="285750" indent="-285750">
              <a:lnSpc>
                <a:spcPts val="1000"/>
              </a:lnSpc>
              <a:buFont typeface="Arial" panose="020B0604020202020204" pitchFamily="34" charset="0"/>
              <a:buChar char="•"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Elasticity requirement, E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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+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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-  E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BEAM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&lt; 1 GeV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8073" t="39866" r="29840" b="20479"/>
          <a:stretch/>
        </p:blipFill>
        <p:spPr>
          <a:xfrm>
            <a:off x="1676400" y="3581400"/>
            <a:ext cx="3022910" cy="274651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410200" y="4572000"/>
            <a:ext cx="27831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Clear selection of   candidates</a:t>
            </a:r>
          </a:p>
          <a:p>
            <a:r>
              <a:rPr lang="en-US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        (large background) 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Somov, CD2024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ctrTitle" idx="4294967295"/>
          </p:nvPr>
        </p:nvSpPr>
        <p:spPr>
          <a:xfrm>
            <a:off x="1066800" y="152400"/>
            <a:ext cx="6858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Status of the 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    Analysis</a:t>
            </a:r>
            <a:endParaRPr lang="en-US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" y="990600"/>
            <a:ext cx="9020611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eamline background from electromagnetic pair production downstream  the target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- peaking at small angles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- collected large empty-target data sample to subtract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 in the 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production angle, determine yield of  candidates for each bin from the</a:t>
            </a:r>
          </a:p>
          <a:p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                                             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lineshape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distribution</a:t>
            </a:r>
            <a:endParaRPr lang="en-US" sz="20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Somov, CD2024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12960" y="3334512"/>
            <a:ext cx="8721259" cy="2551176"/>
            <a:chOff x="289160" y="2983775"/>
            <a:chExt cx="8721259" cy="2551176"/>
          </a:xfrm>
        </p:grpSpPr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47792029"/>
                </p:ext>
              </p:extLst>
            </p:nvPr>
          </p:nvGraphicFramePr>
          <p:xfrm>
            <a:off x="289160" y="2983775"/>
            <a:ext cx="2606440" cy="25328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1660" name="Acrobat Document" r:id="rId4" imgW="5400656" imgH="5248110" progId="Acrobat.Document.DC">
                    <p:embed/>
                  </p:oleObj>
                </mc:Choice>
                <mc:Fallback>
                  <p:oleObj name="Acrobat Document" r:id="rId4" imgW="5400656" imgH="5248110" progId="Acrobat.Document.DC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289160" y="2983775"/>
                          <a:ext cx="2606440" cy="25328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29110314"/>
                </p:ext>
              </p:extLst>
            </p:nvPr>
          </p:nvGraphicFramePr>
          <p:xfrm>
            <a:off x="6403982" y="3002063"/>
            <a:ext cx="2606437" cy="25328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1661" name="Acrobat Document" r:id="rId6" imgW="5400656" imgH="5248110" progId="Acrobat.Document.DC">
                    <p:embed/>
                  </p:oleObj>
                </mc:Choice>
                <mc:Fallback>
                  <p:oleObj name="Acrobat Document" r:id="rId6" imgW="5400656" imgH="5248110" progId="Acrobat.Document.DC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6403982" y="3002063"/>
                          <a:ext cx="2606437" cy="25328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31293834"/>
                </p:ext>
              </p:extLst>
            </p:nvPr>
          </p:nvGraphicFramePr>
          <p:xfrm>
            <a:off x="2895600" y="2993034"/>
            <a:ext cx="3505200" cy="25284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1662" name="Acrobat Document" r:id="rId8" imgW="5400656" imgH="3895344" progId="Acrobat.Document.DC">
                    <p:embed/>
                  </p:oleObj>
                </mc:Choice>
                <mc:Fallback>
                  <p:oleObj name="Acrobat Document" r:id="rId8" imgW="5400656" imgH="3895344" progId="Acrobat.Document.DC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2895600" y="2993034"/>
                          <a:ext cx="3505200" cy="252844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70506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ctrTitle" idx="4294967295"/>
          </p:nvPr>
        </p:nvSpPr>
        <p:spPr>
          <a:xfrm>
            <a:off x="1066800" y="152400"/>
            <a:ext cx="6858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Angular Yield of     </a:t>
            </a:r>
            <a:endParaRPr lang="en-US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67600" y="533400"/>
            <a:ext cx="13814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A. Smith &amp; I. </a:t>
            </a:r>
            <a:r>
              <a:rPr lang="en-US" sz="1200" dirty="0" err="1" smtClean="0"/>
              <a:t>Jaegle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685800" y="1219200"/>
            <a:ext cx="18473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676400" y="1066800"/>
            <a:ext cx="5963492" cy="12208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Analysis of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PrimEx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Phase I data 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L 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 6 pb</a:t>
            </a:r>
            <a:r>
              <a:rPr lang="en-US" sz="2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-1  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(about 25% of the full data set)</a:t>
            </a:r>
          </a:p>
          <a:p>
            <a:endParaRPr lang="en-US" sz="2000" baseline="30000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Angular resolution of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 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 decays is about 1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mrad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87724" y="2590800"/>
            <a:ext cx="3751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Theoretical predictions (S. </a:t>
            </a:r>
            <a:r>
              <a:rPr lang="en-US" dirty="0" err="1" smtClean="0"/>
              <a:t>Gevorkyan</a:t>
            </a:r>
            <a:r>
              <a:rPr lang="en-US" dirty="0" smtClean="0"/>
              <a:t>)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609600" y="2971800"/>
            <a:ext cx="7905081" cy="3400105"/>
            <a:chOff x="533400" y="2590800"/>
            <a:chExt cx="7905081" cy="3400105"/>
          </a:xfrm>
        </p:grpSpPr>
        <p:graphicFrame>
          <p:nvGraphicFramePr>
            <p:cNvPr id="15" name="Objec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07080856"/>
                </p:ext>
              </p:extLst>
            </p:nvPr>
          </p:nvGraphicFramePr>
          <p:xfrm>
            <a:off x="533400" y="2590800"/>
            <a:ext cx="3505200" cy="34001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2462" name="Acrobat Document" r:id="rId4" imgW="5400656" imgH="5238693" progId="Acrobat.Document.DC">
                    <p:embed/>
                  </p:oleObj>
                </mc:Choice>
                <mc:Fallback>
                  <p:oleObj name="Acrobat Document" r:id="rId4" imgW="5400656" imgH="5238693" progId="Acrobat.Document.DC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33400" y="2590800"/>
                          <a:ext cx="3505200" cy="340010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/>
            <a:srcRect l="22715" t="18514" r="39605" b="9783"/>
            <a:stretch/>
          </p:blipFill>
          <p:spPr>
            <a:xfrm>
              <a:off x="5181600" y="2667000"/>
              <a:ext cx="3256881" cy="3319214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 rot="16200000">
              <a:off x="36879" y="4001721"/>
              <a:ext cx="151477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arbitrary units</a:t>
              </a:r>
              <a:endParaRPr lang="en-US" dirty="0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1200" y="4648200"/>
              <a:ext cx="838200" cy="493010"/>
            </a:xfrm>
            <a:prstGeom prst="rect">
              <a:avLst/>
            </a:prstGeom>
          </p:spPr>
        </p:pic>
      </p:grp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Somov, CD2024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295400" y="2590800"/>
            <a:ext cx="2613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Efficiency corrected yield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01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ctrTitle" idx="4294967295"/>
          </p:nvPr>
        </p:nvSpPr>
        <p:spPr>
          <a:xfrm>
            <a:off x="1295400" y="2667000"/>
            <a:ext cx="6858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Future Plans</a:t>
            </a:r>
          </a:p>
        </p:txBody>
      </p:sp>
      <p:sp>
        <p:nvSpPr>
          <p:cNvPr id="5" name="Rectangle 4"/>
          <p:cNvSpPr/>
          <p:nvPr/>
        </p:nvSpPr>
        <p:spPr>
          <a:xfrm>
            <a:off x="177064" y="4192980"/>
            <a:ext cx="3556736" cy="26284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209800" y="5486400"/>
            <a:ext cx="2209800" cy="10461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Somov, CD2024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26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457200"/>
            <a:ext cx="7162800" cy="762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Extension of the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Primakoff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Program with the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GlueX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Detector 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A. Somov, CD2024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BE2AD9-A86A-4083-B09A-42434AA9CCD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82930" y="2133600"/>
            <a:ext cx="8534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Upgrade of the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GlueX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forward calorimeter</a:t>
            </a:r>
          </a:p>
          <a:p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Optimization of the detector beam line for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Primakoff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measurements 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Study feasibility of using heavier nuclear targets. Measurement  of the 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decay width of 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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Prospects of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Primakoff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measurements after Jefferson Lab energy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upgrade to 22 GeV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300037"/>
      </p:ext>
    </p:extLst>
  </p:cSld>
  <p:clrMapOvr>
    <a:masterClrMapping/>
  </p:clrMapOvr>
  <p:transition advTm="65147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152400"/>
            <a:ext cx="5638800" cy="381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Lead Tungstate Eta Calorimeter (ECAL)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52400" y="2961382"/>
            <a:ext cx="8534400" cy="3373636"/>
            <a:chOff x="805464" y="1527986"/>
            <a:chExt cx="8534400" cy="337363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464" y="1573237"/>
              <a:ext cx="2886907" cy="2905532"/>
            </a:xfrm>
            <a:prstGeom prst="rect">
              <a:avLst/>
            </a:prstGeom>
          </p:spPr>
        </p:pic>
        <p:cxnSp>
          <p:nvCxnSpPr>
            <p:cNvPr id="10" name="Straight Arrow Connector 9"/>
            <p:cNvCxnSpPr/>
            <p:nvPr/>
          </p:nvCxnSpPr>
          <p:spPr>
            <a:xfrm flipH="1">
              <a:off x="2409828" y="2043113"/>
              <a:ext cx="1481135" cy="897165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3998807" y="1527986"/>
              <a:ext cx="4676775" cy="1338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en-US" sz="1350" dirty="0">
                  <a:solidFill>
                    <a:srgbClr val="0000FF"/>
                  </a:solidFill>
                  <a:cs typeface="Times New Roman" panose="02020603050405020304" pitchFamily="18" charset="0"/>
                </a:rPr>
                <a:t>ECAL consists of an array of </a:t>
              </a:r>
              <a:r>
                <a:rPr lang="en-US" sz="1350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40 x 40 PbWO</a:t>
              </a:r>
              <a:r>
                <a:rPr lang="en-US" sz="1350" baseline="-25000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4 </a:t>
              </a:r>
              <a:r>
                <a:rPr lang="en-US" sz="1350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(1596) </a:t>
              </a:r>
              <a:r>
                <a:rPr lang="en-US" sz="1350" dirty="0">
                  <a:solidFill>
                    <a:srgbClr val="0000FF"/>
                  </a:solidFill>
                  <a:cs typeface="Times New Roman" panose="02020603050405020304" pitchFamily="18" charset="0"/>
                </a:rPr>
                <a:t>modules</a:t>
              </a:r>
            </a:p>
            <a:p>
              <a:pPr marL="214313" indent="-214313">
                <a:buFont typeface="Arial" panose="020B0604020202020204" pitchFamily="34" charset="0"/>
                <a:buChar char="•"/>
              </a:pPr>
              <a:endParaRPr lang="en-US" sz="1350" dirty="0">
                <a:cs typeface="Times New Roman" panose="02020603050405020304" pitchFamily="18" charset="0"/>
              </a:endParaRPr>
            </a:p>
            <a:p>
              <a:r>
                <a:rPr lang="en-US" sz="1350" dirty="0">
                  <a:cs typeface="Times New Roman" panose="02020603050405020304" pitchFamily="18" charset="0"/>
                </a:rPr>
                <a:t>           - 2 cm x 2 cm x 20 cm    PbWO</a:t>
              </a:r>
              <a:r>
                <a:rPr lang="en-US" sz="1350" baseline="-25000" dirty="0">
                  <a:cs typeface="Times New Roman" panose="02020603050405020304" pitchFamily="18" charset="0"/>
                </a:rPr>
                <a:t>4  </a:t>
              </a:r>
              <a:r>
                <a:rPr lang="en-US" sz="1350" dirty="0">
                  <a:cs typeface="Times New Roman" panose="02020603050405020304" pitchFamily="18" charset="0"/>
                </a:rPr>
                <a:t>crystal</a:t>
              </a:r>
            </a:p>
            <a:p>
              <a:r>
                <a:rPr lang="en-US" sz="1350" dirty="0">
                  <a:cs typeface="Times New Roman" panose="02020603050405020304" pitchFamily="18" charset="0"/>
                </a:rPr>
                <a:t>           - 4 cm x 4 cm x 45 cm    lead glass block</a:t>
              </a:r>
            </a:p>
            <a:p>
              <a:r>
                <a:rPr lang="en-US" sz="13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</a:t>
              </a:r>
            </a:p>
            <a:p>
              <a:endParaRPr lang="en-US" sz="135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4158264" y="3824404"/>
              <a:ext cx="5181600" cy="1077218"/>
            </a:xfrm>
            <a:prstGeom prst="rect">
              <a:avLst/>
            </a:prstGeom>
            <a:ln w="19050">
              <a:solidFill>
                <a:srgbClr val="0000FF"/>
              </a:solidFill>
            </a:ln>
          </p:spPr>
          <p:txBody>
            <a:bodyPr wrap="square">
              <a:spAutoFit/>
            </a:bodyPr>
            <a:lstStyle/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 factor of 4 better detector granularity </a:t>
              </a:r>
            </a:p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- significantly improve shower separation</a:t>
              </a:r>
            </a:p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Improves the energy and position resolutions by about a </a:t>
              </a:r>
              <a:r>
                <a:rPr lang="en-US" sz="16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</a:t>
              </a:r>
            </a:p>
            <a:p>
              <a:r>
                <a:rPr lang="en-US" sz="16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    factor </a:t>
              </a:r>
              <a:r>
                <a:rPr lang="en-US" sz="16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of 2 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367" t="30189" r="-3434" b="22737"/>
            <a:stretch/>
          </p:blipFill>
          <p:spPr>
            <a:xfrm>
              <a:off x="4544102" y="2578796"/>
              <a:ext cx="3827697" cy="1088798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584240" y="2497204"/>
              <a:ext cx="1846980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Lead Glass &amp; PbWO</a:t>
              </a:r>
              <a:r>
                <a:rPr lang="en-US" sz="105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 </a:t>
              </a:r>
              <a:r>
                <a:rPr lang="en-US" sz="10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modules</a:t>
              </a:r>
              <a:endParaRPr lang="en-US" sz="1050" dirty="0"/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" y="632460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s-ES" smtClean="0"/>
              <a:t>A. Somov, CD2024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BE2AD9-A86A-4083-B09A-42434AA9CCD4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09600" y="762000"/>
            <a:ext cx="752000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Upgrade the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GlueX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forward  lead glass calorimeter with high-granularity 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high-resolution lead tungstate scintillating crystals</a:t>
            </a: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Required by Jefferson Lab Eta Factory Experiment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see talk by L.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Significantly improve reconstruction of photons in the forward direction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72502240"/>
      </p:ext>
    </p:extLst>
  </p:cSld>
  <p:clrMapOvr>
    <a:masterClrMapping/>
  </p:clrMapOvr>
  <p:transition advTm="65147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ctrTitle" idx="4294967295"/>
          </p:nvPr>
        </p:nvSpPr>
        <p:spPr>
          <a:xfrm>
            <a:off x="2514600" y="304800"/>
            <a:ext cx="3810000" cy="6096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Installation of the ECAL  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371600"/>
            <a:ext cx="3367391" cy="44898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77000" y="1066800"/>
            <a:ext cx="13211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October 6, 2023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A. Somov, CD2024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2213D-4255-4A8D-9544-00C5CAF06E7D}" type="slidenum">
              <a:rPr lang="en-US" smtClean="0"/>
              <a:t>26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2400" y="2057400"/>
            <a:ext cx="5288756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Started construction of ECAL PbWO</a:t>
            </a:r>
            <a:r>
              <a:rPr lang="en-US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modules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in 2022 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Detector installation completed in October 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2023 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ECAL is currently under commissioning.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GlueX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run with the ECAL is scheduled for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January 2025</a:t>
            </a:r>
          </a:p>
        </p:txBody>
      </p:sp>
    </p:spTree>
    <p:extLst>
      <p:ext uri="{BB962C8B-B14F-4D97-AF65-F5344CB8AC3E}">
        <p14:creationId xmlns:p14="http://schemas.microsoft.com/office/powerpoint/2010/main" val="386771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A. Somov, CD2024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2213D-4255-4A8D-9544-00C5CAF06E7D}" type="slidenum">
              <a:rPr lang="en-US" smtClean="0"/>
              <a:t>27</a:t>
            </a:fld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62000" y="228600"/>
            <a:ext cx="76962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  <a:sym typeface="Symbol"/>
              </a:rPr>
              <a:t>Feasibility of Using Heavy Targets for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Measurement of </a:t>
            </a:r>
          </a:p>
          <a:p>
            <a:pPr>
              <a:defRPr/>
            </a:pP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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 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 Decay Width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   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14400" y="2133600"/>
            <a:ext cx="71609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Calculations by A. Fix   for coherent and incoherent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photoproduction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             + 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   + 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C*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     with various excitation levels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29400" y="2667000"/>
            <a:ext cx="21673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0000FF"/>
                </a:solidFill>
              </a:rPr>
              <a:t>Phys. Rev. C 108, 044607 (2023)</a:t>
            </a:r>
            <a:endParaRPr lang="en-US" sz="1200" i="1" dirty="0">
              <a:solidFill>
                <a:srgbClr val="0000FF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43207" t="41607" r="9609" b="6838"/>
          <a:stretch/>
        </p:blipFill>
        <p:spPr>
          <a:xfrm>
            <a:off x="2362200" y="3581400"/>
            <a:ext cx="4495800" cy="261124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562600" y="4343400"/>
            <a:ext cx="8411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coherent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5562600" y="4648200"/>
            <a:ext cx="304800" cy="304800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105400" y="3276600"/>
            <a:ext cx="8886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FF0000"/>
                </a:solidFill>
              </a:rPr>
              <a:t>Primakoff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5105400" y="3581400"/>
            <a:ext cx="228600" cy="22860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019800" y="4953000"/>
            <a:ext cx="96917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excitations</a:t>
            </a:r>
            <a:endParaRPr lang="en-US" sz="1400" dirty="0"/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5943600" y="5257800"/>
            <a:ext cx="304800" cy="3048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914400" y="1295400"/>
            <a:ext cx="81677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Primakoff</a:t>
            </a:r>
            <a:r>
              <a:rPr lang="en-US" dirty="0" smtClean="0"/>
              <a:t> cross section </a:t>
            </a:r>
            <a:r>
              <a:rPr lang="en-US" dirty="0" smtClean="0">
                <a:sym typeface="Symbol" panose="05050102010706020507" pitchFamily="18" charset="2"/>
              </a:rPr>
              <a:t> Z</a:t>
            </a:r>
            <a:r>
              <a:rPr lang="en-US" baseline="30000" dirty="0" smtClean="0">
                <a:sym typeface="Symbol" panose="05050102010706020507" pitchFamily="18" charset="2"/>
              </a:rPr>
              <a:t>2</a:t>
            </a:r>
            <a:r>
              <a:rPr lang="en-US" dirty="0" smtClean="0">
                <a:sym typeface="Symbol" panose="05050102010706020507" pitchFamily="18" charset="2"/>
              </a:rPr>
              <a:t>. Relatively large momentum transfer, have to consider</a:t>
            </a:r>
          </a:p>
          <a:p>
            <a:r>
              <a:rPr lang="en-US" dirty="0" smtClean="0">
                <a:sym typeface="Symbol" panose="05050102010706020507" pitchFamily="18" charset="2"/>
              </a:rPr>
              <a:t>                             nuclear excitations  (coherency of the reaction)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94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"/>
          <p:cNvSpPr>
            <a:spLocks noGrp="1" noChangeArrowheads="1"/>
          </p:cNvSpPr>
          <p:nvPr>
            <p:ph type="title"/>
          </p:nvPr>
        </p:nvSpPr>
        <p:spPr>
          <a:xfrm>
            <a:off x="385762" y="472695"/>
            <a:ext cx="8305800" cy="381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Primakoff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Program at 22 GeV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C9753F-23C0-4BF9-AF98-A7BB53FC388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73355" y="1335357"/>
            <a:ext cx="637027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Primakoff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cross sections increases with energy 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        (E = 20 GeV)  /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(E =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10 GeV)  ~  1.5 </a:t>
            </a:r>
          </a:p>
          <a:p>
            <a:endParaRPr lang="en-US" sz="2000" dirty="0">
              <a:sym typeface="Symbol" panose="05050102010706020507" pitchFamily="18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Better separation of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Primakoff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from hadronic processes:</a:t>
            </a:r>
          </a:p>
        </p:txBody>
      </p:sp>
      <p:graphicFrame>
        <p:nvGraphicFramePr>
          <p:cNvPr id="10" name="Object 7"/>
          <p:cNvGraphicFramePr>
            <a:graphicFrameLocks noChangeAspect="1"/>
          </p:cNvGraphicFramePr>
          <p:nvPr>
            <p:extLst/>
          </p:nvPr>
        </p:nvGraphicFramePr>
        <p:xfrm>
          <a:off x="1752600" y="3110891"/>
          <a:ext cx="3579244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96" name="Equation" r:id="rId5" imgW="2222280" imgH="419040" progId="Equation.3">
                  <p:embed/>
                </p:oleObj>
              </mc:Choice>
              <mc:Fallback>
                <p:oleObj name="Equation" r:id="rId5" imgW="2222280" imgH="419040" progId="Equation.3">
                  <p:embed/>
                  <p:pic>
                    <p:nvPicPr>
                      <p:cNvPr id="1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3110891"/>
                        <a:ext cx="3579244" cy="674688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73355" y="3993380"/>
            <a:ext cx="79776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etter energy, mass, and angular resolution of reconstructed  mesons </a:t>
            </a:r>
          </a:p>
          <a:p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                     at large energies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3355" y="4909067"/>
            <a:ext cx="84930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Smaller momentum transfer ( t ) at larger energies        </a:t>
            </a:r>
            <a:r>
              <a:rPr lang="en-US" sz="2000" dirty="0" err="1" smtClean="0"/>
              <a:t>q</a:t>
            </a:r>
            <a:r>
              <a:rPr lang="en-US" sz="2000" baseline="-25000" dirty="0" err="1" smtClean="0"/>
              <a:t>L</a:t>
            </a:r>
            <a:r>
              <a:rPr lang="en-US" sz="2000" dirty="0" smtClean="0"/>
              <a:t>   ~  (m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/ 2 E),    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                                                                                                </a:t>
            </a:r>
            <a:r>
              <a:rPr lang="en-US" sz="2000" dirty="0" err="1" smtClean="0"/>
              <a:t>q</a:t>
            </a:r>
            <a:r>
              <a:rPr lang="en-US" sz="2000" baseline="-25000" dirty="0" err="1" smtClean="0"/>
              <a:t>T</a:t>
            </a:r>
            <a:r>
              <a:rPr lang="en-US" sz="2000" dirty="0" smtClean="0"/>
              <a:t>   ~  4 E </a:t>
            </a:r>
            <a:r>
              <a:rPr lang="en-US" sz="2000" dirty="0" err="1" smtClean="0"/>
              <a:t>E</a:t>
            </a:r>
            <a:r>
              <a:rPr lang="en-US" sz="2000" baseline="-25000" dirty="0" smtClean="0">
                <a:sym typeface="Symbol" panose="05050102010706020507" pitchFamily="18" charset="2"/>
              </a:rPr>
              <a:t></a:t>
            </a:r>
            <a:r>
              <a:rPr lang="en-US" sz="2000" dirty="0" smtClean="0">
                <a:sym typeface="Symbol" panose="05050102010706020507" pitchFamily="18" charset="2"/>
              </a:rPr>
              <a:t> sin</a:t>
            </a:r>
            <a:r>
              <a:rPr lang="en-US" sz="2000" baseline="30000" dirty="0" smtClean="0">
                <a:sym typeface="Symbol" panose="05050102010706020507" pitchFamily="18" charset="2"/>
              </a:rPr>
              <a:t>2</a:t>
            </a:r>
            <a:r>
              <a:rPr lang="en-US" sz="2000" dirty="0" smtClean="0">
                <a:sym typeface="Symbol" panose="05050102010706020507" pitchFamily="18" charset="2"/>
              </a:rPr>
              <a:t> ( /2)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1217913" y="5728073"/>
            <a:ext cx="62824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consider to use heavier targets (feedback from theorist)</a:t>
            </a:r>
          </a:p>
          <a:p>
            <a:pPr marL="285750" indent="-285750">
              <a:buFontTx/>
              <a:buChar char="-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smaller contribution from hadronic background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Somov, CD2024</a:t>
            </a:r>
            <a:endParaRPr lang="en-US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6948591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"/>
          <p:cNvSpPr>
            <a:spLocks noGrp="1" noChangeArrowheads="1"/>
          </p:cNvSpPr>
          <p:nvPr>
            <p:ph type="title"/>
          </p:nvPr>
        </p:nvSpPr>
        <p:spPr>
          <a:xfrm>
            <a:off x="412845" y="333139"/>
            <a:ext cx="8305800" cy="381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Primakoff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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Production at 10 GeV and 20 GeV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C9753F-23C0-4BF9-AF98-A7BB53FC388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336"/>
            <a:ext cx="4663978" cy="37124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544995"/>
            <a:ext cx="4664406" cy="37128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71800" y="921984"/>
            <a:ext cx="2581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Differential cross sections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76400" y="1446474"/>
            <a:ext cx="86433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10 GeV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69861" y="1459468"/>
            <a:ext cx="86433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0 GeV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181600" y="1981200"/>
            <a:ext cx="1088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Primakoff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5181600" y="2350532"/>
            <a:ext cx="372125" cy="2402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295400" y="5410200"/>
            <a:ext cx="766966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Significantly larger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Primakoff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peak at 20 GeV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 larger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Primakoff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cross section and better separation of the signal and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backgrounds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34177" y="973540"/>
            <a:ext cx="1174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He4 target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00200" y="6400800"/>
            <a:ext cx="56618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Simulation performed in the framework provided by S. </a:t>
            </a:r>
            <a:r>
              <a:rPr lang="en-US" sz="1600" dirty="0" err="1" smtClean="0"/>
              <a:t>Gevorgyan</a:t>
            </a:r>
            <a:endParaRPr lang="en-US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37496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229600" cy="457200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Symmetries in QCD and Light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Pseudoscalar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Mesons</a:t>
            </a:r>
          </a:p>
        </p:txBody>
      </p:sp>
      <p:sp>
        <p:nvSpPr>
          <p:cNvPr id="1034" name="TextBox 17"/>
          <p:cNvSpPr txBox="1">
            <a:spLocks noChangeArrowheads="1"/>
          </p:cNvSpPr>
          <p:nvPr/>
        </p:nvSpPr>
        <p:spPr bwMode="auto">
          <a:xfrm>
            <a:off x="381000" y="5029200"/>
            <a:ext cx="8305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el-GR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n-US" sz="2400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l-GR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η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l-GR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η</a:t>
            </a:r>
            <a:r>
              <a:rPr lang="en-US" altLang="en-US" sz="2400" b="1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en-US" altLang="ja-JP" sz="2400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mesons </a:t>
            </a:r>
            <a:r>
              <a:rPr lang="en-US" altLang="ja-JP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provides a rich laboratory to study the </a:t>
            </a:r>
            <a:r>
              <a:rPr lang="en-US" altLang="ja-JP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symmetry  </a:t>
            </a:r>
          </a:p>
          <a:p>
            <a:pPr>
              <a:buFont typeface="Wingdings" pitchFamily="2" charset="2"/>
              <a:buNone/>
            </a:pPr>
            <a:r>
              <a:rPr lang="en-US" altLang="ja-JP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           structure </a:t>
            </a:r>
            <a:r>
              <a:rPr lang="en-US" altLang="ja-JP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en-US" altLang="ja-JP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QCD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9" name="Group 78"/>
          <p:cNvGrpSpPr/>
          <p:nvPr/>
        </p:nvGrpSpPr>
        <p:grpSpPr>
          <a:xfrm>
            <a:off x="5257800" y="1295400"/>
            <a:ext cx="3598151" cy="979019"/>
            <a:chOff x="5028556" y="990513"/>
            <a:chExt cx="3598151" cy="979019"/>
          </a:xfrm>
        </p:grpSpPr>
        <p:grpSp>
          <p:nvGrpSpPr>
            <p:cNvPr id="16" name="Group 126"/>
            <p:cNvGrpSpPr>
              <a:grpSpLocks/>
            </p:cNvGrpSpPr>
            <p:nvPr/>
          </p:nvGrpSpPr>
          <p:grpSpPr bwMode="auto">
            <a:xfrm>
              <a:off x="5028556" y="990513"/>
              <a:ext cx="3598151" cy="888405"/>
              <a:chOff x="5179694" y="760896"/>
              <a:chExt cx="3598546" cy="887385"/>
            </a:xfrm>
          </p:grpSpPr>
          <p:grpSp>
            <p:nvGrpSpPr>
              <p:cNvPr id="18" name="Group 7"/>
              <p:cNvGrpSpPr>
                <a:grpSpLocks/>
              </p:cNvGrpSpPr>
              <p:nvPr/>
            </p:nvGrpSpPr>
            <p:grpSpPr bwMode="auto">
              <a:xfrm>
                <a:off x="5179694" y="760896"/>
                <a:ext cx="3507105" cy="875747"/>
                <a:chOff x="753" y="794"/>
                <a:chExt cx="3156" cy="793"/>
              </a:xfrm>
            </p:grpSpPr>
            <p:sp>
              <p:nvSpPr>
                <p:cNvPr id="20" name="Line 8"/>
                <p:cNvSpPr>
                  <a:spLocks noChangeShapeType="1"/>
                </p:cNvSpPr>
                <p:nvPr/>
              </p:nvSpPr>
              <p:spPr bwMode="auto">
                <a:xfrm>
                  <a:off x="2832" y="960"/>
                  <a:ext cx="0" cy="57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 type="triangle" w="med" len="med"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2352" y="960"/>
                  <a:ext cx="480" cy="33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" name="Line 10"/>
                <p:cNvSpPr>
                  <a:spLocks noChangeShapeType="1"/>
                </p:cNvSpPr>
                <p:nvPr/>
              </p:nvSpPr>
              <p:spPr bwMode="auto">
                <a:xfrm>
                  <a:off x="2352" y="1296"/>
                  <a:ext cx="480" cy="24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" name="Line 11"/>
                <p:cNvSpPr>
                  <a:spLocks noChangeShapeType="1"/>
                </p:cNvSpPr>
                <p:nvPr/>
              </p:nvSpPr>
              <p:spPr bwMode="auto">
                <a:xfrm flipV="1">
                  <a:off x="1728" y="1296"/>
                  <a:ext cx="576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753" y="1070"/>
                  <a:ext cx="892" cy="3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  <a:buClr>
                      <a:srgbClr val="0000FF"/>
                    </a:buClr>
                  </a:pPr>
                  <a:r>
                    <a:rPr lang="el-GR" sz="1800" dirty="0" smtClean="0">
                      <a:solidFill>
                        <a:srgbClr val="000000"/>
                      </a:solidFill>
                      <a:latin typeface="Comic Sans MS" pitchFamily="66" charset="0"/>
                    </a:rPr>
                    <a:t>π</a:t>
                  </a:r>
                  <a:r>
                    <a:rPr lang="en-US" sz="1800" dirty="0" smtClean="0">
                      <a:solidFill>
                        <a:srgbClr val="000000"/>
                      </a:solidFill>
                      <a:latin typeface="Comic Sans MS" pitchFamily="66" charset="0"/>
                    </a:rPr>
                    <a:t>, </a:t>
                  </a:r>
                  <a:r>
                    <a:rPr lang="en-US" sz="1800" dirty="0" smtClean="0">
                      <a:solidFill>
                        <a:srgbClr val="000000"/>
                      </a:solidFill>
                      <a:latin typeface="Comic Sans MS" pitchFamily="66" charset="0"/>
                      <a:sym typeface="Symbol"/>
                    </a:rPr>
                    <a:t>, </a:t>
                  </a:r>
                  <a:r>
                    <a:rPr lang="en-US" dirty="0" smtClean="0">
                      <a:solidFill>
                        <a:srgbClr val="000000"/>
                      </a:solidFill>
                      <a:latin typeface="Comic Sans MS" pitchFamily="66" charset="0"/>
                      <a:sym typeface="Symbol"/>
                    </a:rPr>
                    <a:t></a:t>
                  </a:r>
                  <a:r>
                    <a:rPr lang="en-US" sz="1800" dirty="0" smtClean="0">
                      <a:solidFill>
                        <a:srgbClr val="000000"/>
                      </a:solidFill>
                      <a:latin typeface="Comic Sans MS" pitchFamily="66" charset="0"/>
                    </a:rPr>
                    <a:t> </a:t>
                  </a:r>
                  <a:endParaRPr lang="en-US" sz="1800" baseline="30000" dirty="0">
                    <a:solidFill>
                      <a:srgbClr val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25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3552" y="794"/>
                  <a:ext cx="357" cy="3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l" eaLnBrk="1" hangingPunct="1">
                    <a:spcBef>
                      <a:spcPct val="50000"/>
                    </a:spcBef>
                    <a:buClr>
                      <a:srgbClr val="0000FF"/>
                    </a:buClr>
                    <a:buFont typeface="Wingdings" pitchFamily="2" charset="2"/>
                    <a:buNone/>
                  </a:pPr>
                  <a:r>
                    <a:rPr lang="en-US" dirty="0" smtClean="0">
                      <a:solidFill>
                        <a:srgbClr val="000000"/>
                      </a:solidFill>
                      <a:latin typeface="Comic Sans MS" pitchFamily="66" charset="0"/>
                      <a:sym typeface="Symbol"/>
                    </a:rPr>
                    <a:t></a:t>
                  </a:r>
                  <a:endParaRPr lang="en-US" sz="1800" baseline="-25000" dirty="0">
                    <a:solidFill>
                      <a:srgbClr val="000000"/>
                    </a:solidFill>
                    <a:latin typeface="Comic Sans MS" pitchFamily="66" charset="0"/>
                  </a:endParaRPr>
                </a:p>
              </p:txBody>
            </p:sp>
            <p:grpSp>
              <p:nvGrpSpPr>
                <p:cNvPr id="26" name="Group 15"/>
                <p:cNvGrpSpPr>
                  <a:grpSpLocks/>
                </p:cNvGrpSpPr>
                <p:nvPr/>
              </p:nvGrpSpPr>
              <p:grpSpPr bwMode="auto">
                <a:xfrm>
                  <a:off x="2832" y="863"/>
                  <a:ext cx="671" cy="196"/>
                  <a:chOff x="1746" y="1436"/>
                  <a:chExt cx="1086" cy="293"/>
                </a:xfrm>
              </p:grpSpPr>
              <p:grpSp>
                <p:nvGrpSpPr>
                  <p:cNvPr id="50" name="Group 16"/>
                  <p:cNvGrpSpPr>
                    <a:grpSpLocks/>
                  </p:cNvGrpSpPr>
                  <p:nvPr/>
                </p:nvGrpSpPr>
                <p:grpSpPr bwMode="auto">
                  <a:xfrm>
                    <a:off x="1979" y="1440"/>
                    <a:ext cx="707" cy="289"/>
                    <a:chOff x="576" y="2016"/>
                    <a:chExt cx="5184" cy="769"/>
                  </a:xfrm>
                </p:grpSpPr>
                <p:grpSp>
                  <p:nvGrpSpPr>
                    <p:cNvPr id="57" name="Group 1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028" y="2016"/>
                      <a:ext cx="1732" cy="769"/>
                      <a:chOff x="432" y="1584"/>
                      <a:chExt cx="1732" cy="769"/>
                    </a:xfrm>
                  </p:grpSpPr>
                  <p:sp>
                    <p:nvSpPr>
                      <p:cNvPr id="68" name="Arc 1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728" y="1777"/>
                        <a:ext cx="436" cy="576"/>
                      </a:xfrm>
                      <a:custGeom>
                        <a:avLst/>
                        <a:gdLst>
                          <a:gd name="T0" fmla="*/ 0 w 16338"/>
                          <a:gd name="T1" fmla="*/ 0 h 21600"/>
                          <a:gd name="T2" fmla="*/ 0 w 16338"/>
                          <a:gd name="T3" fmla="*/ 0 h 21600"/>
                          <a:gd name="T4" fmla="*/ 0 w 16338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16338"/>
                          <a:gd name="T10" fmla="*/ 0 h 21600"/>
                          <a:gd name="T11" fmla="*/ 16338 w 16338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16338" h="21600" fill="none" extrusionOk="0">
                            <a:moveTo>
                              <a:pt x="-1" y="0"/>
                            </a:moveTo>
                            <a:cubicBezTo>
                              <a:pt x="6272" y="0"/>
                              <a:pt x="12235" y="2726"/>
                              <a:pt x="16338" y="7470"/>
                            </a:cubicBezTo>
                          </a:path>
                          <a:path w="16338" h="21600" stroke="0" extrusionOk="0">
                            <a:moveTo>
                              <a:pt x="-1" y="0"/>
                            </a:moveTo>
                            <a:cubicBezTo>
                              <a:pt x="6272" y="0"/>
                              <a:pt x="12235" y="2726"/>
                              <a:pt x="16338" y="7470"/>
                            </a:cubicBezTo>
                            <a:lnTo>
                              <a:pt x="0" y="21600"/>
                            </a:lnTo>
                            <a:lnTo>
                              <a:pt x="-1" y="0"/>
                            </a:lnTo>
                            <a:close/>
                          </a:path>
                        </a:pathLst>
                      </a:custGeom>
                      <a:noFill/>
                      <a:ln w="25400">
                        <a:solidFill>
                          <a:srgbClr val="0000FF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9" name="Arc 19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296" y="1776"/>
                        <a:ext cx="436" cy="576"/>
                      </a:xfrm>
                      <a:custGeom>
                        <a:avLst/>
                        <a:gdLst>
                          <a:gd name="T0" fmla="*/ 0 w 16338"/>
                          <a:gd name="T1" fmla="*/ 0 h 21600"/>
                          <a:gd name="T2" fmla="*/ 0 w 16338"/>
                          <a:gd name="T3" fmla="*/ 0 h 21600"/>
                          <a:gd name="T4" fmla="*/ 0 w 16338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16338"/>
                          <a:gd name="T10" fmla="*/ 0 h 21600"/>
                          <a:gd name="T11" fmla="*/ 16338 w 16338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16338" h="21600" fill="none" extrusionOk="0">
                            <a:moveTo>
                              <a:pt x="-1" y="0"/>
                            </a:moveTo>
                            <a:cubicBezTo>
                              <a:pt x="6272" y="0"/>
                              <a:pt x="12235" y="2726"/>
                              <a:pt x="16338" y="7470"/>
                            </a:cubicBezTo>
                          </a:path>
                          <a:path w="16338" h="21600" stroke="0" extrusionOk="0">
                            <a:moveTo>
                              <a:pt x="-1" y="0"/>
                            </a:moveTo>
                            <a:cubicBezTo>
                              <a:pt x="6272" y="0"/>
                              <a:pt x="12235" y="2726"/>
                              <a:pt x="16338" y="7470"/>
                            </a:cubicBezTo>
                            <a:lnTo>
                              <a:pt x="0" y="21600"/>
                            </a:lnTo>
                            <a:lnTo>
                              <a:pt x="-1" y="0"/>
                            </a:lnTo>
                            <a:close/>
                          </a:path>
                        </a:pathLst>
                      </a:custGeom>
                      <a:noFill/>
                      <a:ln w="25400">
                        <a:solidFill>
                          <a:srgbClr val="0000FF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0" name="Arc 20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864" y="1584"/>
                        <a:ext cx="436" cy="576"/>
                      </a:xfrm>
                      <a:custGeom>
                        <a:avLst/>
                        <a:gdLst>
                          <a:gd name="T0" fmla="*/ 0 w 16338"/>
                          <a:gd name="T1" fmla="*/ 0 h 21600"/>
                          <a:gd name="T2" fmla="*/ 0 w 16338"/>
                          <a:gd name="T3" fmla="*/ 0 h 21600"/>
                          <a:gd name="T4" fmla="*/ 0 w 16338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16338"/>
                          <a:gd name="T10" fmla="*/ 0 h 21600"/>
                          <a:gd name="T11" fmla="*/ 16338 w 16338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16338" h="21600" fill="none" extrusionOk="0">
                            <a:moveTo>
                              <a:pt x="-1" y="0"/>
                            </a:moveTo>
                            <a:cubicBezTo>
                              <a:pt x="6272" y="0"/>
                              <a:pt x="12235" y="2726"/>
                              <a:pt x="16338" y="7470"/>
                            </a:cubicBezTo>
                          </a:path>
                          <a:path w="16338" h="21600" stroke="0" extrusionOk="0">
                            <a:moveTo>
                              <a:pt x="-1" y="0"/>
                            </a:moveTo>
                            <a:cubicBezTo>
                              <a:pt x="6272" y="0"/>
                              <a:pt x="12235" y="2726"/>
                              <a:pt x="16338" y="7470"/>
                            </a:cubicBezTo>
                            <a:lnTo>
                              <a:pt x="0" y="21600"/>
                            </a:lnTo>
                            <a:lnTo>
                              <a:pt x="-1" y="0"/>
                            </a:lnTo>
                            <a:close/>
                          </a:path>
                        </a:pathLst>
                      </a:custGeom>
                      <a:noFill/>
                      <a:ln w="25400">
                        <a:solidFill>
                          <a:srgbClr val="0000FF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1" name="Arc 21"/>
                      <p:cNvSpPr>
                        <a:spLocks/>
                      </p:cNvSpPr>
                      <p:nvPr/>
                    </p:nvSpPr>
                    <p:spPr bwMode="auto">
                      <a:xfrm flipH="1" flipV="1">
                        <a:off x="432" y="1584"/>
                        <a:ext cx="436" cy="576"/>
                      </a:xfrm>
                      <a:custGeom>
                        <a:avLst/>
                        <a:gdLst>
                          <a:gd name="T0" fmla="*/ 0 w 16338"/>
                          <a:gd name="T1" fmla="*/ 0 h 21600"/>
                          <a:gd name="T2" fmla="*/ 0 w 16338"/>
                          <a:gd name="T3" fmla="*/ 0 h 21600"/>
                          <a:gd name="T4" fmla="*/ 0 w 16338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16338"/>
                          <a:gd name="T10" fmla="*/ 0 h 21600"/>
                          <a:gd name="T11" fmla="*/ 16338 w 16338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16338" h="21600" fill="none" extrusionOk="0">
                            <a:moveTo>
                              <a:pt x="-1" y="0"/>
                            </a:moveTo>
                            <a:cubicBezTo>
                              <a:pt x="6272" y="0"/>
                              <a:pt x="12235" y="2726"/>
                              <a:pt x="16338" y="7470"/>
                            </a:cubicBezTo>
                          </a:path>
                          <a:path w="16338" h="21600" stroke="0" extrusionOk="0">
                            <a:moveTo>
                              <a:pt x="-1" y="0"/>
                            </a:moveTo>
                            <a:cubicBezTo>
                              <a:pt x="6272" y="0"/>
                              <a:pt x="12235" y="2726"/>
                              <a:pt x="16338" y="7470"/>
                            </a:cubicBezTo>
                            <a:lnTo>
                              <a:pt x="0" y="21600"/>
                            </a:lnTo>
                            <a:lnTo>
                              <a:pt x="-1" y="0"/>
                            </a:lnTo>
                            <a:close/>
                          </a:path>
                        </a:pathLst>
                      </a:custGeom>
                      <a:noFill/>
                      <a:ln w="25400">
                        <a:solidFill>
                          <a:srgbClr val="0000FF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58" name="Group 2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300" y="2016"/>
                      <a:ext cx="1732" cy="769"/>
                      <a:chOff x="432" y="1584"/>
                      <a:chExt cx="1732" cy="769"/>
                    </a:xfrm>
                  </p:grpSpPr>
                  <p:sp>
                    <p:nvSpPr>
                      <p:cNvPr id="64" name="Arc 2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728" y="1777"/>
                        <a:ext cx="436" cy="576"/>
                      </a:xfrm>
                      <a:custGeom>
                        <a:avLst/>
                        <a:gdLst>
                          <a:gd name="T0" fmla="*/ 0 w 16338"/>
                          <a:gd name="T1" fmla="*/ 0 h 21600"/>
                          <a:gd name="T2" fmla="*/ 0 w 16338"/>
                          <a:gd name="T3" fmla="*/ 0 h 21600"/>
                          <a:gd name="T4" fmla="*/ 0 w 16338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16338"/>
                          <a:gd name="T10" fmla="*/ 0 h 21600"/>
                          <a:gd name="T11" fmla="*/ 16338 w 16338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16338" h="21600" fill="none" extrusionOk="0">
                            <a:moveTo>
                              <a:pt x="-1" y="0"/>
                            </a:moveTo>
                            <a:cubicBezTo>
                              <a:pt x="6272" y="0"/>
                              <a:pt x="12235" y="2726"/>
                              <a:pt x="16338" y="7470"/>
                            </a:cubicBezTo>
                          </a:path>
                          <a:path w="16338" h="21600" stroke="0" extrusionOk="0">
                            <a:moveTo>
                              <a:pt x="-1" y="0"/>
                            </a:moveTo>
                            <a:cubicBezTo>
                              <a:pt x="6272" y="0"/>
                              <a:pt x="12235" y="2726"/>
                              <a:pt x="16338" y="7470"/>
                            </a:cubicBezTo>
                            <a:lnTo>
                              <a:pt x="0" y="21600"/>
                            </a:lnTo>
                            <a:lnTo>
                              <a:pt x="-1" y="0"/>
                            </a:lnTo>
                            <a:close/>
                          </a:path>
                        </a:pathLst>
                      </a:custGeom>
                      <a:noFill/>
                      <a:ln w="25400">
                        <a:solidFill>
                          <a:srgbClr val="0000FF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5" name="Arc 24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296" y="1776"/>
                        <a:ext cx="436" cy="576"/>
                      </a:xfrm>
                      <a:custGeom>
                        <a:avLst/>
                        <a:gdLst>
                          <a:gd name="T0" fmla="*/ 0 w 16338"/>
                          <a:gd name="T1" fmla="*/ 0 h 21600"/>
                          <a:gd name="T2" fmla="*/ 0 w 16338"/>
                          <a:gd name="T3" fmla="*/ 0 h 21600"/>
                          <a:gd name="T4" fmla="*/ 0 w 16338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16338"/>
                          <a:gd name="T10" fmla="*/ 0 h 21600"/>
                          <a:gd name="T11" fmla="*/ 16338 w 16338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16338" h="21600" fill="none" extrusionOk="0">
                            <a:moveTo>
                              <a:pt x="-1" y="0"/>
                            </a:moveTo>
                            <a:cubicBezTo>
                              <a:pt x="6272" y="0"/>
                              <a:pt x="12235" y="2726"/>
                              <a:pt x="16338" y="7470"/>
                            </a:cubicBezTo>
                          </a:path>
                          <a:path w="16338" h="21600" stroke="0" extrusionOk="0">
                            <a:moveTo>
                              <a:pt x="-1" y="0"/>
                            </a:moveTo>
                            <a:cubicBezTo>
                              <a:pt x="6272" y="0"/>
                              <a:pt x="12235" y="2726"/>
                              <a:pt x="16338" y="7470"/>
                            </a:cubicBezTo>
                            <a:lnTo>
                              <a:pt x="0" y="21600"/>
                            </a:lnTo>
                            <a:lnTo>
                              <a:pt x="-1" y="0"/>
                            </a:lnTo>
                            <a:close/>
                          </a:path>
                        </a:pathLst>
                      </a:custGeom>
                      <a:noFill/>
                      <a:ln w="25400">
                        <a:solidFill>
                          <a:srgbClr val="0000FF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6" name="Arc 25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864" y="1584"/>
                        <a:ext cx="436" cy="576"/>
                      </a:xfrm>
                      <a:custGeom>
                        <a:avLst/>
                        <a:gdLst>
                          <a:gd name="T0" fmla="*/ 0 w 16338"/>
                          <a:gd name="T1" fmla="*/ 0 h 21600"/>
                          <a:gd name="T2" fmla="*/ 0 w 16338"/>
                          <a:gd name="T3" fmla="*/ 0 h 21600"/>
                          <a:gd name="T4" fmla="*/ 0 w 16338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16338"/>
                          <a:gd name="T10" fmla="*/ 0 h 21600"/>
                          <a:gd name="T11" fmla="*/ 16338 w 16338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16338" h="21600" fill="none" extrusionOk="0">
                            <a:moveTo>
                              <a:pt x="-1" y="0"/>
                            </a:moveTo>
                            <a:cubicBezTo>
                              <a:pt x="6272" y="0"/>
                              <a:pt x="12235" y="2726"/>
                              <a:pt x="16338" y="7470"/>
                            </a:cubicBezTo>
                          </a:path>
                          <a:path w="16338" h="21600" stroke="0" extrusionOk="0">
                            <a:moveTo>
                              <a:pt x="-1" y="0"/>
                            </a:moveTo>
                            <a:cubicBezTo>
                              <a:pt x="6272" y="0"/>
                              <a:pt x="12235" y="2726"/>
                              <a:pt x="16338" y="7470"/>
                            </a:cubicBezTo>
                            <a:lnTo>
                              <a:pt x="0" y="21600"/>
                            </a:lnTo>
                            <a:lnTo>
                              <a:pt x="-1" y="0"/>
                            </a:lnTo>
                            <a:close/>
                          </a:path>
                        </a:pathLst>
                      </a:custGeom>
                      <a:noFill/>
                      <a:ln w="25400">
                        <a:solidFill>
                          <a:srgbClr val="0000FF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7" name="Arc 26"/>
                      <p:cNvSpPr>
                        <a:spLocks/>
                      </p:cNvSpPr>
                      <p:nvPr/>
                    </p:nvSpPr>
                    <p:spPr bwMode="auto">
                      <a:xfrm flipH="1" flipV="1">
                        <a:off x="432" y="1584"/>
                        <a:ext cx="436" cy="576"/>
                      </a:xfrm>
                      <a:custGeom>
                        <a:avLst/>
                        <a:gdLst>
                          <a:gd name="T0" fmla="*/ 0 w 16338"/>
                          <a:gd name="T1" fmla="*/ 0 h 21600"/>
                          <a:gd name="T2" fmla="*/ 0 w 16338"/>
                          <a:gd name="T3" fmla="*/ 0 h 21600"/>
                          <a:gd name="T4" fmla="*/ 0 w 16338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16338"/>
                          <a:gd name="T10" fmla="*/ 0 h 21600"/>
                          <a:gd name="T11" fmla="*/ 16338 w 16338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16338" h="21600" fill="none" extrusionOk="0">
                            <a:moveTo>
                              <a:pt x="-1" y="0"/>
                            </a:moveTo>
                            <a:cubicBezTo>
                              <a:pt x="6272" y="0"/>
                              <a:pt x="12235" y="2726"/>
                              <a:pt x="16338" y="7470"/>
                            </a:cubicBezTo>
                          </a:path>
                          <a:path w="16338" h="21600" stroke="0" extrusionOk="0">
                            <a:moveTo>
                              <a:pt x="-1" y="0"/>
                            </a:moveTo>
                            <a:cubicBezTo>
                              <a:pt x="6272" y="0"/>
                              <a:pt x="12235" y="2726"/>
                              <a:pt x="16338" y="7470"/>
                            </a:cubicBezTo>
                            <a:lnTo>
                              <a:pt x="0" y="21600"/>
                            </a:lnTo>
                            <a:lnTo>
                              <a:pt x="-1" y="0"/>
                            </a:lnTo>
                            <a:close/>
                          </a:path>
                        </a:pathLst>
                      </a:custGeom>
                      <a:noFill/>
                      <a:ln w="25400">
                        <a:solidFill>
                          <a:srgbClr val="0000FF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59" name="Group 2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76" y="2016"/>
                      <a:ext cx="1732" cy="769"/>
                      <a:chOff x="432" y="1584"/>
                      <a:chExt cx="1732" cy="769"/>
                    </a:xfrm>
                  </p:grpSpPr>
                  <p:sp>
                    <p:nvSpPr>
                      <p:cNvPr id="60" name="Arc 2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728" y="1777"/>
                        <a:ext cx="436" cy="576"/>
                      </a:xfrm>
                      <a:custGeom>
                        <a:avLst/>
                        <a:gdLst>
                          <a:gd name="T0" fmla="*/ 0 w 16338"/>
                          <a:gd name="T1" fmla="*/ 0 h 21600"/>
                          <a:gd name="T2" fmla="*/ 0 w 16338"/>
                          <a:gd name="T3" fmla="*/ 0 h 21600"/>
                          <a:gd name="T4" fmla="*/ 0 w 16338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16338"/>
                          <a:gd name="T10" fmla="*/ 0 h 21600"/>
                          <a:gd name="T11" fmla="*/ 16338 w 16338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16338" h="21600" fill="none" extrusionOk="0">
                            <a:moveTo>
                              <a:pt x="-1" y="0"/>
                            </a:moveTo>
                            <a:cubicBezTo>
                              <a:pt x="6272" y="0"/>
                              <a:pt x="12235" y="2726"/>
                              <a:pt x="16338" y="7470"/>
                            </a:cubicBezTo>
                          </a:path>
                          <a:path w="16338" h="21600" stroke="0" extrusionOk="0">
                            <a:moveTo>
                              <a:pt x="-1" y="0"/>
                            </a:moveTo>
                            <a:cubicBezTo>
                              <a:pt x="6272" y="0"/>
                              <a:pt x="12235" y="2726"/>
                              <a:pt x="16338" y="7470"/>
                            </a:cubicBezTo>
                            <a:lnTo>
                              <a:pt x="0" y="21600"/>
                            </a:lnTo>
                            <a:lnTo>
                              <a:pt x="-1" y="0"/>
                            </a:lnTo>
                            <a:close/>
                          </a:path>
                        </a:pathLst>
                      </a:custGeom>
                      <a:noFill/>
                      <a:ln w="25400">
                        <a:solidFill>
                          <a:srgbClr val="0000FF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1" name="Arc 29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296" y="1776"/>
                        <a:ext cx="436" cy="576"/>
                      </a:xfrm>
                      <a:custGeom>
                        <a:avLst/>
                        <a:gdLst>
                          <a:gd name="T0" fmla="*/ 0 w 16338"/>
                          <a:gd name="T1" fmla="*/ 0 h 21600"/>
                          <a:gd name="T2" fmla="*/ 0 w 16338"/>
                          <a:gd name="T3" fmla="*/ 0 h 21600"/>
                          <a:gd name="T4" fmla="*/ 0 w 16338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16338"/>
                          <a:gd name="T10" fmla="*/ 0 h 21600"/>
                          <a:gd name="T11" fmla="*/ 16338 w 16338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16338" h="21600" fill="none" extrusionOk="0">
                            <a:moveTo>
                              <a:pt x="-1" y="0"/>
                            </a:moveTo>
                            <a:cubicBezTo>
                              <a:pt x="6272" y="0"/>
                              <a:pt x="12235" y="2726"/>
                              <a:pt x="16338" y="7470"/>
                            </a:cubicBezTo>
                          </a:path>
                          <a:path w="16338" h="21600" stroke="0" extrusionOk="0">
                            <a:moveTo>
                              <a:pt x="-1" y="0"/>
                            </a:moveTo>
                            <a:cubicBezTo>
                              <a:pt x="6272" y="0"/>
                              <a:pt x="12235" y="2726"/>
                              <a:pt x="16338" y="7470"/>
                            </a:cubicBezTo>
                            <a:lnTo>
                              <a:pt x="0" y="21600"/>
                            </a:lnTo>
                            <a:lnTo>
                              <a:pt x="-1" y="0"/>
                            </a:lnTo>
                            <a:close/>
                          </a:path>
                        </a:pathLst>
                      </a:custGeom>
                      <a:noFill/>
                      <a:ln w="25400">
                        <a:solidFill>
                          <a:srgbClr val="0000FF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2" name="Arc 30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864" y="1584"/>
                        <a:ext cx="436" cy="576"/>
                      </a:xfrm>
                      <a:custGeom>
                        <a:avLst/>
                        <a:gdLst>
                          <a:gd name="T0" fmla="*/ 0 w 16338"/>
                          <a:gd name="T1" fmla="*/ 0 h 21600"/>
                          <a:gd name="T2" fmla="*/ 0 w 16338"/>
                          <a:gd name="T3" fmla="*/ 0 h 21600"/>
                          <a:gd name="T4" fmla="*/ 0 w 16338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16338"/>
                          <a:gd name="T10" fmla="*/ 0 h 21600"/>
                          <a:gd name="T11" fmla="*/ 16338 w 16338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16338" h="21600" fill="none" extrusionOk="0">
                            <a:moveTo>
                              <a:pt x="-1" y="0"/>
                            </a:moveTo>
                            <a:cubicBezTo>
                              <a:pt x="6272" y="0"/>
                              <a:pt x="12235" y="2726"/>
                              <a:pt x="16338" y="7470"/>
                            </a:cubicBezTo>
                          </a:path>
                          <a:path w="16338" h="21600" stroke="0" extrusionOk="0">
                            <a:moveTo>
                              <a:pt x="-1" y="0"/>
                            </a:moveTo>
                            <a:cubicBezTo>
                              <a:pt x="6272" y="0"/>
                              <a:pt x="12235" y="2726"/>
                              <a:pt x="16338" y="7470"/>
                            </a:cubicBezTo>
                            <a:lnTo>
                              <a:pt x="0" y="21600"/>
                            </a:lnTo>
                            <a:lnTo>
                              <a:pt x="-1" y="0"/>
                            </a:lnTo>
                            <a:close/>
                          </a:path>
                        </a:pathLst>
                      </a:custGeom>
                      <a:noFill/>
                      <a:ln w="25400">
                        <a:solidFill>
                          <a:srgbClr val="0000FF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3" name="Arc 31"/>
                      <p:cNvSpPr>
                        <a:spLocks/>
                      </p:cNvSpPr>
                      <p:nvPr/>
                    </p:nvSpPr>
                    <p:spPr bwMode="auto">
                      <a:xfrm flipH="1" flipV="1">
                        <a:off x="432" y="1584"/>
                        <a:ext cx="436" cy="576"/>
                      </a:xfrm>
                      <a:custGeom>
                        <a:avLst/>
                        <a:gdLst>
                          <a:gd name="T0" fmla="*/ 0 w 16338"/>
                          <a:gd name="T1" fmla="*/ 0 h 21600"/>
                          <a:gd name="T2" fmla="*/ 0 w 16338"/>
                          <a:gd name="T3" fmla="*/ 0 h 21600"/>
                          <a:gd name="T4" fmla="*/ 0 w 16338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16338"/>
                          <a:gd name="T10" fmla="*/ 0 h 21600"/>
                          <a:gd name="T11" fmla="*/ 16338 w 16338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16338" h="21600" fill="none" extrusionOk="0">
                            <a:moveTo>
                              <a:pt x="-1" y="0"/>
                            </a:moveTo>
                            <a:cubicBezTo>
                              <a:pt x="6272" y="0"/>
                              <a:pt x="12235" y="2726"/>
                              <a:pt x="16338" y="7470"/>
                            </a:cubicBezTo>
                          </a:path>
                          <a:path w="16338" h="21600" stroke="0" extrusionOk="0">
                            <a:moveTo>
                              <a:pt x="-1" y="0"/>
                            </a:moveTo>
                            <a:cubicBezTo>
                              <a:pt x="6272" y="0"/>
                              <a:pt x="12235" y="2726"/>
                              <a:pt x="16338" y="7470"/>
                            </a:cubicBezTo>
                            <a:lnTo>
                              <a:pt x="0" y="21600"/>
                            </a:lnTo>
                            <a:lnTo>
                              <a:pt x="-1" y="0"/>
                            </a:lnTo>
                            <a:close/>
                          </a:path>
                        </a:pathLst>
                      </a:custGeom>
                      <a:noFill/>
                      <a:ln w="25400">
                        <a:solidFill>
                          <a:srgbClr val="0000FF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51" name="Group 32"/>
                  <p:cNvGrpSpPr>
                    <a:grpSpLocks/>
                  </p:cNvGrpSpPr>
                  <p:nvPr/>
                </p:nvGrpSpPr>
                <p:grpSpPr bwMode="auto">
                  <a:xfrm>
                    <a:off x="1746" y="1436"/>
                    <a:ext cx="233" cy="288"/>
                    <a:chOff x="432" y="1584"/>
                    <a:chExt cx="1732" cy="769"/>
                  </a:xfrm>
                </p:grpSpPr>
                <p:sp>
                  <p:nvSpPr>
                    <p:cNvPr id="53" name="Arc 33"/>
                    <p:cNvSpPr>
                      <a:spLocks/>
                    </p:cNvSpPr>
                    <p:nvPr/>
                  </p:nvSpPr>
                  <p:spPr bwMode="auto">
                    <a:xfrm>
                      <a:off x="1728" y="1777"/>
                      <a:ext cx="436" cy="576"/>
                    </a:xfrm>
                    <a:custGeom>
                      <a:avLst/>
                      <a:gdLst>
                        <a:gd name="T0" fmla="*/ 0 w 16338"/>
                        <a:gd name="T1" fmla="*/ 0 h 21600"/>
                        <a:gd name="T2" fmla="*/ 0 w 16338"/>
                        <a:gd name="T3" fmla="*/ 0 h 21600"/>
                        <a:gd name="T4" fmla="*/ 0 w 16338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16338"/>
                        <a:gd name="T10" fmla="*/ 0 h 21600"/>
                        <a:gd name="T11" fmla="*/ 16338 w 16338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6338" h="21600" fill="none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</a:path>
                        <a:path w="16338" h="21600" stroke="0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4" name="Arc 34"/>
                    <p:cNvSpPr>
                      <a:spLocks/>
                    </p:cNvSpPr>
                    <p:nvPr/>
                  </p:nvSpPr>
                  <p:spPr bwMode="auto">
                    <a:xfrm flipH="1">
                      <a:off x="1296" y="1776"/>
                      <a:ext cx="436" cy="576"/>
                    </a:xfrm>
                    <a:custGeom>
                      <a:avLst/>
                      <a:gdLst>
                        <a:gd name="T0" fmla="*/ 0 w 16338"/>
                        <a:gd name="T1" fmla="*/ 0 h 21600"/>
                        <a:gd name="T2" fmla="*/ 0 w 16338"/>
                        <a:gd name="T3" fmla="*/ 0 h 21600"/>
                        <a:gd name="T4" fmla="*/ 0 w 16338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16338"/>
                        <a:gd name="T10" fmla="*/ 0 h 21600"/>
                        <a:gd name="T11" fmla="*/ 16338 w 16338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6338" h="21600" fill="none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</a:path>
                        <a:path w="16338" h="21600" stroke="0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5" name="Arc 35"/>
                    <p:cNvSpPr>
                      <a:spLocks/>
                    </p:cNvSpPr>
                    <p:nvPr/>
                  </p:nvSpPr>
                  <p:spPr bwMode="auto">
                    <a:xfrm flipV="1">
                      <a:off x="864" y="1584"/>
                      <a:ext cx="436" cy="576"/>
                    </a:xfrm>
                    <a:custGeom>
                      <a:avLst/>
                      <a:gdLst>
                        <a:gd name="T0" fmla="*/ 0 w 16338"/>
                        <a:gd name="T1" fmla="*/ 0 h 21600"/>
                        <a:gd name="T2" fmla="*/ 0 w 16338"/>
                        <a:gd name="T3" fmla="*/ 0 h 21600"/>
                        <a:gd name="T4" fmla="*/ 0 w 16338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16338"/>
                        <a:gd name="T10" fmla="*/ 0 h 21600"/>
                        <a:gd name="T11" fmla="*/ 16338 w 16338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6338" h="21600" fill="none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</a:path>
                        <a:path w="16338" h="21600" stroke="0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" name="Arc 36"/>
                    <p:cNvSpPr>
                      <a:spLocks/>
                    </p:cNvSpPr>
                    <p:nvPr/>
                  </p:nvSpPr>
                  <p:spPr bwMode="auto">
                    <a:xfrm flipH="1" flipV="1">
                      <a:off x="432" y="1584"/>
                      <a:ext cx="436" cy="576"/>
                    </a:xfrm>
                    <a:custGeom>
                      <a:avLst/>
                      <a:gdLst>
                        <a:gd name="T0" fmla="*/ 0 w 16338"/>
                        <a:gd name="T1" fmla="*/ 0 h 21600"/>
                        <a:gd name="T2" fmla="*/ 0 w 16338"/>
                        <a:gd name="T3" fmla="*/ 0 h 21600"/>
                        <a:gd name="T4" fmla="*/ 0 w 16338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16338"/>
                        <a:gd name="T10" fmla="*/ 0 h 21600"/>
                        <a:gd name="T11" fmla="*/ 16338 w 16338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6338" h="21600" fill="none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</a:path>
                        <a:path w="16338" h="21600" stroke="0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52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2688" y="1584"/>
                    <a:ext cx="144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0000FF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7" name="Group 38"/>
                <p:cNvGrpSpPr>
                  <a:grpSpLocks/>
                </p:cNvGrpSpPr>
                <p:nvPr/>
              </p:nvGrpSpPr>
              <p:grpSpPr bwMode="auto">
                <a:xfrm>
                  <a:off x="2832" y="1391"/>
                  <a:ext cx="671" cy="196"/>
                  <a:chOff x="1746" y="1436"/>
                  <a:chExt cx="1086" cy="293"/>
                </a:xfrm>
              </p:grpSpPr>
              <p:grpSp>
                <p:nvGrpSpPr>
                  <p:cNvPr id="28" name="Group 39"/>
                  <p:cNvGrpSpPr>
                    <a:grpSpLocks/>
                  </p:cNvGrpSpPr>
                  <p:nvPr/>
                </p:nvGrpSpPr>
                <p:grpSpPr bwMode="auto">
                  <a:xfrm>
                    <a:off x="1979" y="1440"/>
                    <a:ext cx="707" cy="289"/>
                    <a:chOff x="576" y="2016"/>
                    <a:chExt cx="5184" cy="769"/>
                  </a:xfrm>
                </p:grpSpPr>
                <p:grpSp>
                  <p:nvGrpSpPr>
                    <p:cNvPr id="35" name="Group 4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028" y="2016"/>
                      <a:ext cx="1732" cy="769"/>
                      <a:chOff x="432" y="1584"/>
                      <a:chExt cx="1732" cy="769"/>
                    </a:xfrm>
                  </p:grpSpPr>
                  <p:sp>
                    <p:nvSpPr>
                      <p:cNvPr id="46" name="Arc 4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728" y="1777"/>
                        <a:ext cx="436" cy="576"/>
                      </a:xfrm>
                      <a:custGeom>
                        <a:avLst/>
                        <a:gdLst>
                          <a:gd name="T0" fmla="*/ 0 w 16338"/>
                          <a:gd name="T1" fmla="*/ 0 h 21600"/>
                          <a:gd name="T2" fmla="*/ 0 w 16338"/>
                          <a:gd name="T3" fmla="*/ 0 h 21600"/>
                          <a:gd name="T4" fmla="*/ 0 w 16338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16338"/>
                          <a:gd name="T10" fmla="*/ 0 h 21600"/>
                          <a:gd name="T11" fmla="*/ 16338 w 16338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16338" h="21600" fill="none" extrusionOk="0">
                            <a:moveTo>
                              <a:pt x="-1" y="0"/>
                            </a:moveTo>
                            <a:cubicBezTo>
                              <a:pt x="6272" y="0"/>
                              <a:pt x="12235" y="2726"/>
                              <a:pt x="16338" y="7470"/>
                            </a:cubicBezTo>
                          </a:path>
                          <a:path w="16338" h="21600" stroke="0" extrusionOk="0">
                            <a:moveTo>
                              <a:pt x="-1" y="0"/>
                            </a:moveTo>
                            <a:cubicBezTo>
                              <a:pt x="6272" y="0"/>
                              <a:pt x="12235" y="2726"/>
                              <a:pt x="16338" y="7470"/>
                            </a:cubicBezTo>
                            <a:lnTo>
                              <a:pt x="0" y="21600"/>
                            </a:lnTo>
                            <a:lnTo>
                              <a:pt x="-1" y="0"/>
                            </a:lnTo>
                            <a:close/>
                          </a:path>
                        </a:pathLst>
                      </a:custGeom>
                      <a:noFill/>
                      <a:ln w="25400">
                        <a:solidFill>
                          <a:srgbClr val="0000FF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7" name="Arc 42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296" y="1776"/>
                        <a:ext cx="436" cy="576"/>
                      </a:xfrm>
                      <a:custGeom>
                        <a:avLst/>
                        <a:gdLst>
                          <a:gd name="T0" fmla="*/ 0 w 16338"/>
                          <a:gd name="T1" fmla="*/ 0 h 21600"/>
                          <a:gd name="T2" fmla="*/ 0 w 16338"/>
                          <a:gd name="T3" fmla="*/ 0 h 21600"/>
                          <a:gd name="T4" fmla="*/ 0 w 16338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16338"/>
                          <a:gd name="T10" fmla="*/ 0 h 21600"/>
                          <a:gd name="T11" fmla="*/ 16338 w 16338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16338" h="21600" fill="none" extrusionOk="0">
                            <a:moveTo>
                              <a:pt x="-1" y="0"/>
                            </a:moveTo>
                            <a:cubicBezTo>
                              <a:pt x="6272" y="0"/>
                              <a:pt x="12235" y="2726"/>
                              <a:pt x="16338" y="7470"/>
                            </a:cubicBezTo>
                          </a:path>
                          <a:path w="16338" h="21600" stroke="0" extrusionOk="0">
                            <a:moveTo>
                              <a:pt x="-1" y="0"/>
                            </a:moveTo>
                            <a:cubicBezTo>
                              <a:pt x="6272" y="0"/>
                              <a:pt x="12235" y="2726"/>
                              <a:pt x="16338" y="7470"/>
                            </a:cubicBezTo>
                            <a:lnTo>
                              <a:pt x="0" y="21600"/>
                            </a:lnTo>
                            <a:lnTo>
                              <a:pt x="-1" y="0"/>
                            </a:lnTo>
                            <a:close/>
                          </a:path>
                        </a:pathLst>
                      </a:custGeom>
                      <a:noFill/>
                      <a:ln w="25400">
                        <a:solidFill>
                          <a:srgbClr val="0000FF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8" name="Arc 43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864" y="1584"/>
                        <a:ext cx="436" cy="576"/>
                      </a:xfrm>
                      <a:custGeom>
                        <a:avLst/>
                        <a:gdLst>
                          <a:gd name="T0" fmla="*/ 0 w 16338"/>
                          <a:gd name="T1" fmla="*/ 0 h 21600"/>
                          <a:gd name="T2" fmla="*/ 0 w 16338"/>
                          <a:gd name="T3" fmla="*/ 0 h 21600"/>
                          <a:gd name="T4" fmla="*/ 0 w 16338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16338"/>
                          <a:gd name="T10" fmla="*/ 0 h 21600"/>
                          <a:gd name="T11" fmla="*/ 16338 w 16338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16338" h="21600" fill="none" extrusionOk="0">
                            <a:moveTo>
                              <a:pt x="-1" y="0"/>
                            </a:moveTo>
                            <a:cubicBezTo>
                              <a:pt x="6272" y="0"/>
                              <a:pt x="12235" y="2726"/>
                              <a:pt x="16338" y="7470"/>
                            </a:cubicBezTo>
                          </a:path>
                          <a:path w="16338" h="21600" stroke="0" extrusionOk="0">
                            <a:moveTo>
                              <a:pt x="-1" y="0"/>
                            </a:moveTo>
                            <a:cubicBezTo>
                              <a:pt x="6272" y="0"/>
                              <a:pt x="12235" y="2726"/>
                              <a:pt x="16338" y="7470"/>
                            </a:cubicBezTo>
                            <a:lnTo>
                              <a:pt x="0" y="21600"/>
                            </a:lnTo>
                            <a:lnTo>
                              <a:pt x="-1" y="0"/>
                            </a:lnTo>
                            <a:close/>
                          </a:path>
                        </a:pathLst>
                      </a:custGeom>
                      <a:noFill/>
                      <a:ln w="25400">
                        <a:solidFill>
                          <a:srgbClr val="0000FF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9" name="Arc 44"/>
                      <p:cNvSpPr>
                        <a:spLocks/>
                      </p:cNvSpPr>
                      <p:nvPr/>
                    </p:nvSpPr>
                    <p:spPr bwMode="auto">
                      <a:xfrm flipH="1" flipV="1">
                        <a:off x="432" y="1584"/>
                        <a:ext cx="436" cy="576"/>
                      </a:xfrm>
                      <a:custGeom>
                        <a:avLst/>
                        <a:gdLst>
                          <a:gd name="T0" fmla="*/ 0 w 16338"/>
                          <a:gd name="T1" fmla="*/ 0 h 21600"/>
                          <a:gd name="T2" fmla="*/ 0 w 16338"/>
                          <a:gd name="T3" fmla="*/ 0 h 21600"/>
                          <a:gd name="T4" fmla="*/ 0 w 16338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16338"/>
                          <a:gd name="T10" fmla="*/ 0 h 21600"/>
                          <a:gd name="T11" fmla="*/ 16338 w 16338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16338" h="21600" fill="none" extrusionOk="0">
                            <a:moveTo>
                              <a:pt x="-1" y="0"/>
                            </a:moveTo>
                            <a:cubicBezTo>
                              <a:pt x="6272" y="0"/>
                              <a:pt x="12235" y="2726"/>
                              <a:pt x="16338" y="7470"/>
                            </a:cubicBezTo>
                          </a:path>
                          <a:path w="16338" h="21600" stroke="0" extrusionOk="0">
                            <a:moveTo>
                              <a:pt x="-1" y="0"/>
                            </a:moveTo>
                            <a:cubicBezTo>
                              <a:pt x="6272" y="0"/>
                              <a:pt x="12235" y="2726"/>
                              <a:pt x="16338" y="7470"/>
                            </a:cubicBezTo>
                            <a:lnTo>
                              <a:pt x="0" y="21600"/>
                            </a:lnTo>
                            <a:lnTo>
                              <a:pt x="-1" y="0"/>
                            </a:lnTo>
                            <a:close/>
                          </a:path>
                        </a:pathLst>
                      </a:custGeom>
                      <a:noFill/>
                      <a:ln w="25400">
                        <a:solidFill>
                          <a:srgbClr val="0000FF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36" name="Group 4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300" y="2016"/>
                      <a:ext cx="1732" cy="769"/>
                      <a:chOff x="432" y="1584"/>
                      <a:chExt cx="1732" cy="769"/>
                    </a:xfrm>
                  </p:grpSpPr>
                  <p:sp>
                    <p:nvSpPr>
                      <p:cNvPr id="42" name="Arc 4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728" y="1777"/>
                        <a:ext cx="436" cy="576"/>
                      </a:xfrm>
                      <a:custGeom>
                        <a:avLst/>
                        <a:gdLst>
                          <a:gd name="T0" fmla="*/ 0 w 16338"/>
                          <a:gd name="T1" fmla="*/ 0 h 21600"/>
                          <a:gd name="T2" fmla="*/ 0 w 16338"/>
                          <a:gd name="T3" fmla="*/ 0 h 21600"/>
                          <a:gd name="T4" fmla="*/ 0 w 16338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16338"/>
                          <a:gd name="T10" fmla="*/ 0 h 21600"/>
                          <a:gd name="T11" fmla="*/ 16338 w 16338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16338" h="21600" fill="none" extrusionOk="0">
                            <a:moveTo>
                              <a:pt x="-1" y="0"/>
                            </a:moveTo>
                            <a:cubicBezTo>
                              <a:pt x="6272" y="0"/>
                              <a:pt x="12235" y="2726"/>
                              <a:pt x="16338" y="7470"/>
                            </a:cubicBezTo>
                          </a:path>
                          <a:path w="16338" h="21600" stroke="0" extrusionOk="0">
                            <a:moveTo>
                              <a:pt x="-1" y="0"/>
                            </a:moveTo>
                            <a:cubicBezTo>
                              <a:pt x="6272" y="0"/>
                              <a:pt x="12235" y="2726"/>
                              <a:pt x="16338" y="7470"/>
                            </a:cubicBezTo>
                            <a:lnTo>
                              <a:pt x="0" y="21600"/>
                            </a:lnTo>
                            <a:lnTo>
                              <a:pt x="-1" y="0"/>
                            </a:lnTo>
                            <a:close/>
                          </a:path>
                        </a:pathLst>
                      </a:custGeom>
                      <a:noFill/>
                      <a:ln w="25400">
                        <a:solidFill>
                          <a:srgbClr val="0000FF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3" name="Arc 47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296" y="1776"/>
                        <a:ext cx="436" cy="576"/>
                      </a:xfrm>
                      <a:custGeom>
                        <a:avLst/>
                        <a:gdLst>
                          <a:gd name="T0" fmla="*/ 0 w 16338"/>
                          <a:gd name="T1" fmla="*/ 0 h 21600"/>
                          <a:gd name="T2" fmla="*/ 0 w 16338"/>
                          <a:gd name="T3" fmla="*/ 0 h 21600"/>
                          <a:gd name="T4" fmla="*/ 0 w 16338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16338"/>
                          <a:gd name="T10" fmla="*/ 0 h 21600"/>
                          <a:gd name="T11" fmla="*/ 16338 w 16338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16338" h="21600" fill="none" extrusionOk="0">
                            <a:moveTo>
                              <a:pt x="-1" y="0"/>
                            </a:moveTo>
                            <a:cubicBezTo>
                              <a:pt x="6272" y="0"/>
                              <a:pt x="12235" y="2726"/>
                              <a:pt x="16338" y="7470"/>
                            </a:cubicBezTo>
                          </a:path>
                          <a:path w="16338" h="21600" stroke="0" extrusionOk="0">
                            <a:moveTo>
                              <a:pt x="-1" y="0"/>
                            </a:moveTo>
                            <a:cubicBezTo>
                              <a:pt x="6272" y="0"/>
                              <a:pt x="12235" y="2726"/>
                              <a:pt x="16338" y="7470"/>
                            </a:cubicBezTo>
                            <a:lnTo>
                              <a:pt x="0" y="21600"/>
                            </a:lnTo>
                            <a:lnTo>
                              <a:pt x="-1" y="0"/>
                            </a:lnTo>
                            <a:close/>
                          </a:path>
                        </a:pathLst>
                      </a:custGeom>
                      <a:noFill/>
                      <a:ln w="25400">
                        <a:solidFill>
                          <a:srgbClr val="0000FF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4" name="Arc 48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864" y="1584"/>
                        <a:ext cx="436" cy="576"/>
                      </a:xfrm>
                      <a:custGeom>
                        <a:avLst/>
                        <a:gdLst>
                          <a:gd name="T0" fmla="*/ 0 w 16338"/>
                          <a:gd name="T1" fmla="*/ 0 h 21600"/>
                          <a:gd name="T2" fmla="*/ 0 w 16338"/>
                          <a:gd name="T3" fmla="*/ 0 h 21600"/>
                          <a:gd name="T4" fmla="*/ 0 w 16338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16338"/>
                          <a:gd name="T10" fmla="*/ 0 h 21600"/>
                          <a:gd name="T11" fmla="*/ 16338 w 16338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16338" h="21600" fill="none" extrusionOk="0">
                            <a:moveTo>
                              <a:pt x="-1" y="0"/>
                            </a:moveTo>
                            <a:cubicBezTo>
                              <a:pt x="6272" y="0"/>
                              <a:pt x="12235" y="2726"/>
                              <a:pt x="16338" y="7470"/>
                            </a:cubicBezTo>
                          </a:path>
                          <a:path w="16338" h="21600" stroke="0" extrusionOk="0">
                            <a:moveTo>
                              <a:pt x="-1" y="0"/>
                            </a:moveTo>
                            <a:cubicBezTo>
                              <a:pt x="6272" y="0"/>
                              <a:pt x="12235" y="2726"/>
                              <a:pt x="16338" y="7470"/>
                            </a:cubicBezTo>
                            <a:lnTo>
                              <a:pt x="0" y="21600"/>
                            </a:lnTo>
                            <a:lnTo>
                              <a:pt x="-1" y="0"/>
                            </a:lnTo>
                            <a:close/>
                          </a:path>
                        </a:pathLst>
                      </a:custGeom>
                      <a:noFill/>
                      <a:ln w="25400">
                        <a:solidFill>
                          <a:srgbClr val="0000FF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5" name="Arc 49"/>
                      <p:cNvSpPr>
                        <a:spLocks/>
                      </p:cNvSpPr>
                      <p:nvPr/>
                    </p:nvSpPr>
                    <p:spPr bwMode="auto">
                      <a:xfrm flipH="1" flipV="1">
                        <a:off x="432" y="1584"/>
                        <a:ext cx="436" cy="576"/>
                      </a:xfrm>
                      <a:custGeom>
                        <a:avLst/>
                        <a:gdLst>
                          <a:gd name="T0" fmla="*/ 0 w 16338"/>
                          <a:gd name="T1" fmla="*/ 0 h 21600"/>
                          <a:gd name="T2" fmla="*/ 0 w 16338"/>
                          <a:gd name="T3" fmla="*/ 0 h 21600"/>
                          <a:gd name="T4" fmla="*/ 0 w 16338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16338"/>
                          <a:gd name="T10" fmla="*/ 0 h 21600"/>
                          <a:gd name="T11" fmla="*/ 16338 w 16338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16338" h="21600" fill="none" extrusionOk="0">
                            <a:moveTo>
                              <a:pt x="-1" y="0"/>
                            </a:moveTo>
                            <a:cubicBezTo>
                              <a:pt x="6272" y="0"/>
                              <a:pt x="12235" y="2726"/>
                              <a:pt x="16338" y="7470"/>
                            </a:cubicBezTo>
                          </a:path>
                          <a:path w="16338" h="21600" stroke="0" extrusionOk="0">
                            <a:moveTo>
                              <a:pt x="-1" y="0"/>
                            </a:moveTo>
                            <a:cubicBezTo>
                              <a:pt x="6272" y="0"/>
                              <a:pt x="12235" y="2726"/>
                              <a:pt x="16338" y="7470"/>
                            </a:cubicBezTo>
                            <a:lnTo>
                              <a:pt x="0" y="21600"/>
                            </a:lnTo>
                            <a:lnTo>
                              <a:pt x="-1" y="0"/>
                            </a:lnTo>
                            <a:close/>
                          </a:path>
                        </a:pathLst>
                      </a:custGeom>
                      <a:noFill/>
                      <a:ln w="25400">
                        <a:solidFill>
                          <a:srgbClr val="0000FF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37" name="Group 5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76" y="2016"/>
                      <a:ext cx="1732" cy="769"/>
                      <a:chOff x="432" y="1584"/>
                      <a:chExt cx="1732" cy="769"/>
                    </a:xfrm>
                  </p:grpSpPr>
                  <p:sp>
                    <p:nvSpPr>
                      <p:cNvPr id="38" name="Arc 5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728" y="1777"/>
                        <a:ext cx="436" cy="576"/>
                      </a:xfrm>
                      <a:custGeom>
                        <a:avLst/>
                        <a:gdLst>
                          <a:gd name="T0" fmla="*/ 0 w 16338"/>
                          <a:gd name="T1" fmla="*/ 0 h 21600"/>
                          <a:gd name="T2" fmla="*/ 0 w 16338"/>
                          <a:gd name="T3" fmla="*/ 0 h 21600"/>
                          <a:gd name="T4" fmla="*/ 0 w 16338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16338"/>
                          <a:gd name="T10" fmla="*/ 0 h 21600"/>
                          <a:gd name="T11" fmla="*/ 16338 w 16338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16338" h="21600" fill="none" extrusionOk="0">
                            <a:moveTo>
                              <a:pt x="-1" y="0"/>
                            </a:moveTo>
                            <a:cubicBezTo>
                              <a:pt x="6272" y="0"/>
                              <a:pt x="12235" y="2726"/>
                              <a:pt x="16338" y="7470"/>
                            </a:cubicBezTo>
                          </a:path>
                          <a:path w="16338" h="21600" stroke="0" extrusionOk="0">
                            <a:moveTo>
                              <a:pt x="-1" y="0"/>
                            </a:moveTo>
                            <a:cubicBezTo>
                              <a:pt x="6272" y="0"/>
                              <a:pt x="12235" y="2726"/>
                              <a:pt x="16338" y="7470"/>
                            </a:cubicBezTo>
                            <a:lnTo>
                              <a:pt x="0" y="21600"/>
                            </a:lnTo>
                            <a:lnTo>
                              <a:pt x="-1" y="0"/>
                            </a:lnTo>
                            <a:close/>
                          </a:path>
                        </a:pathLst>
                      </a:custGeom>
                      <a:noFill/>
                      <a:ln w="25400">
                        <a:solidFill>
                          <a:srgbClr val="0000FF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9" name="Arc 52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296" y="1776"/>
                        <a:ext cx="436" cy="576"/>
                      </a:xfrm>
                      <a:custGeom>
                        <a:avLst/>
                        <a:gdLst>
                          <a:gd name="T0" fmla="*/ 0 w 16338"/>
                          <a:gd name="T1" fmla="*/ 0 h 21600"/>
                          <a:gd name="T2" fmla="*/ 0 w 16338"/>
                          <a:gd name="T3" fmla="*/ 0 h 21600"/>
                          <a:gd name="T4" fmla="*/ 0 w 16338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16338"/>
                          <a:gd name="T10" fmla="*/ 0 h 21600"/>
                          <a:gd name="T11" fmla="*/ 16338 w 16338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16338" h="21600" fill="none" extrusionOk="0">
                            <a:moveTo>
                              <a:pt x="-1" y="0"/>
                            </a:moveTo>
                            <a:cubicBezTo>
                              <a:pt x="6272" y="0"/>
                              <a:pt x="12235" y="2726"/>
                              <a:pt x="16338" y="7470"/>
                            </a:cubicBezTo>
                          </a:path>
                          <a:path w="16338" h="21600" stroke="0" extrusionOk="0">
                            <a:moveTo>
                              <a:pt x="-1" y="0"/>
                            </a:moveTo>
                            <a:cubicBezTo>
                              <a:pt x="6272" y="0"/>
                              <a:pt x="12235" y="2726"/>
                              <a:pt x="16338" y="7470"/>
                            </a:cubicBezTo>
                            <a:lnTo>
                              <a:pt x="0" y="21600"/>
                            </a:lnTo>
                            <a:lnTo>
                              <a:pt x="-1" y="0"/>
                            </a:lnTo>
                            <a:close/>
                          </a:path>
                        </a:pathLst>
                      </a:custGeom>
                      <a:noFill/>
                      <a:ln w="25400">
                        <a:solidFill>
                          <a:srgbClr val="0000FF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0" name="Arc 53"/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864" y="1584"/>
                        <a:ext cx="436" cy="576"/>
                      </a:xfrm>
                      <a:custGeom>
                        <a:avLst/>
                        <a:gdLst>
                          <a:gd name="T0" fmla="*/ 0 w 16338"/>
                          <a:gd name="T1" fmla="*/ 0 h 21600"/>
                          <a:gd name="T2" fmla="*/ 0 w 16338"/>
                          <a:gd name="T3" fmla="*/ 0 h 21600"/>
                          <a:gd name="T4" fmla="*/ 0 w 16338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16338"/>
                          <a:gd name="T10" fmla="*/ 0 h 21600"/>
                          <a:gd name="T11" fmla="*/ 16338 w 16338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16338" h="21600" fill="none" extrusionOk="0">
                            <a:moveTo>
                              <a:pt x="-1" y="0"/>
                            </a:moveTo>
                            <a:cubicBezTo>
                              <a:pt x="6272" y="0"/>
                              <a:pt x="12235" y="2726"/>
                              <a:pt x="16338" y="7470"/>
                            </a:cubicBezTo>
                          </a:path>
                          <a:path w="16338" h="21600" stroke="0" extrusionOk="0">
                            <a:moveTo>
                              <a:pt x="-1" y="0"/>
                            </a:moveTo>
                            <a:cubicBezTo>
                              <a:pt x="6272" y="0"/>
                              <a:pt x="12235" y="2726"/>
                              <a:pt x="16338" y="7470"/>
                            </a:cubicBezTo>
                            <a:lnTo>
                              <a:pt x="0" y="21600"/>
                            </a:lnTo>
                            <a:lnTo>
                              <a:pt x="-1" y="0"/>
                            </a:lnTo>
                            <a:close/>
                          </a:path>
                        </a:pathLst>
                      </a:custGeom>
                      <a:noFill/>
                      <a:ln w="25400">
                        <a:solidFill>
                          <a:srgbClr val="0000FF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1" name="Arc 54"/>
                      <p:cNvSpPr>
                        <a:spLocks/>
                      </p:cNvSpPr>
                      <p:nvPr/>
                    </p:nvSpPr>
                    <p:spPr bwMode="auto">
                      <a:xfrm flipH="1" flipV="1">
                        <a:off x="432" y="1584"/>
                        <a:ext cx="436" cy="576"/>
                      </a:xfrm>
                      <a:custGeom>
                        <a:avLst/>
                        <a:gdLst>
                          <a:gd name="T0" fmla="*/ 0 w 16338"/>
                          <a:gd name="T1" fmla="*/ 0 h 21600"/>
                          <a:gd name="T2" fmla="*/ 0 w 16338"/>
                          <a:gd name="T3" fmla="*/ 0 h 21600"/>
                          <a:gd name="T4" fmla="*/ 0 w 16338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16338"/>
                          <a:gd name="T10" fmla="*/ 0 h 21600"/>
                          <a:gd name="T11" fmla="*/ 16338 w 16338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16338" h="21600" fill="none" extrusionOk="0">
                            <a:moveTo>
                              <a:pt x="-1" y="0"/>
                            </a:moveTo>
                            <a:cubicBezTo>
                              <a:pt x="6272" y="0"/>
                              <a:pt x="12235" y="2726"/>
                              <a:pt x="16338" y="7470"/>
                            </a:cubicBezTo>
                          </a:path>
                          <a:path w="16338" h="21600" stroke="0" extrusionOk="0">
                            <a:moveTo>
                              <a:pt x="-1" y="0"/>
                            </a:moveTo>
                            <a:cubicBezTo>
                              <a:pt x="6272" y="0"/>
                              <a:pt x="12235" y="2726"/>
                              <a:pt x="16338" y="7470"/>
                            </a:cubicBezTo>
                            <a:lnTo>
                              <a:pt x="0" y="21600"/>
                            </a:lnTo>
                            <a:lnTo>
                              <a:pt x="-1" y="0"/>
                            </a:lnTo>
                            <a:close/>
                          </a:path>
                        </a:pathLst>
                      </a:custGeom>
                      <a:noFill/>
                      <a:ln w="25400">
                        <a:solidFill>
                          <a:srgbClr val="0000FF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29" name="Group 55"/>
                  <p:cNvGrpSpPr>
                    <a:grpSpLocks/>
                  </p:cNvGrpSpPr>
                  <p:nvPr/>
                </p:nvGrpSpPr>
                <p:grpSpPr bwMode="auto">
                  <a:xfrm>
                    <a:off x="1746" y="1436"/>
                    <a:ext cx="233" cy="288"/>
                    <a:chOff x="432" y="1584"/>
                    <a:chExt cx="1732" cy="769"/>
                  </a:xfrm>
                </p:grpSpPr>
                <p:sp>
                  <p:nvSpPr>
                    <p:cNvPr id="31" name="Arc 56"/>
                    <p:cNvSpPr>
                      <a:spLocks/>
                    </p:cNvSpPr>
                    <p:nvPr/>
                  </p:nvSpPr>
                  <p:spPr bwMode="auto">
                    <a:xfrm>
                      <a:off x="1728" y="1777"/>
                      <a:ext cx="436" cy="576"/>
                    </a:xfrm>
                    <a:custGeom>
                      <a:avLst/>
                      <a:gdLst>
                        <a:gd name="T0" fmla="*/ 0 w 16338"/>
                        <a:gd name="T1" fmla="*/ 0 h 21600"/>
                        <a:gd name="T2" fmla="*/ 0 w 16338"/>
                        <a:gd name="T3" fmla="*/ 0 h 21600"/>
                        <a:gd name="T4" fmla="*/ 0 w 16338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16338"/>
                        <a:gd name="T10" fmla="*/ 0 h 21600"/>
                        <a:gd name="T11" fmla="*/ 16338 w 16338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6338" h="21600" fill="none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</a:path>
                        <a:path w="16338" h="21600" stroke="0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2" name="Arc 57"/>
                    <p:cNvSpPr>
                      <a:spLocks/>
                    </p:cNvSpPr>
                    <p:nvPr/>
                  </p:nvSpPr>
                  <p:spPr bwMode="auto">
                    <a:xfrm flipH="1">
                      <a:off x="1296" y="1776"/>
                      <a:ext cx="436" cy="576"/>
                    </a:xfrm>
                    <a:custGeom>
                      <a:avLst/>
                      <a:gdLst>
                        <a:gd name="T0" fmla="*/ 0 w 16338"/>
                        <a:gd name="T1" fmla="*/ 0 h 21600"/>
                        <a:gd name="T2" fmla="*/ 0 w 16338"/>
                        <a:gd name="T3" fmla="*/ 0 h 21600"/>
                        <a:gd name="T4" fmla="*/ 0 w 16338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16338"/>
                        <a:gd name="T10" fmla="*/ 0 h 21600"/>
                        <a:gd name="T11" fmla="*/ 16338 w 16338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6338" h="21600" fill="none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</a:path>
                        <a:path w="16338" h="21600" stroke="0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" name="Arc 58"/>
                    <p:cNvSpPr>
                      <a:spLocks/>
                    </p:cNvSpPr>
                    <p:nvPr/>
                  </p:nvSpPr>
                  <p:spPr bwMode="auto">
                    <a:xfrm flipV="1">
                      <a:off x="864" y="1584"/>
                      <a:ext cx="436" cy="576"/>
                    </a:xfrm>
                    <a:custGeom>
                      <a:avLst/>
                      <a:gdLst>
                        <a:gd name="T0" fmla="*/ 0 w 16338"/>
                        <a:gd name="T1" fmla="*/ 0 h 21600"/>
                        <a:gd name="T2" fmla="*/ 0 w 16338"/>
                        <a:gd name="T3" fmla="*/ 0 h 21600"/>
                        <a:gd name="T4" fmla="*/ 0 w 16338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16338"/>
                        <a:gd name="T10" fmla="*/ 0 h 21600"/>
                        <a:gd name="T11" fmla="*/ 16338 w 16338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6338" h="21600" fill="none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</a:path>
                        <a:path w="16338" h="21600" stroke="0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4" name="Arc 59"/>
                    <p:cNvSpPr>
                      <a:spLocks/>
                    </p:cNvSpPr>
                    <p:nvPr/>
                  </p:nvSpPr>
                  <p:spPr bwMode="auto">
                    <a:xfrm flipH="1" flipV="1">
                      <a:off x="432" y="1584"/>
                      <a:ext cx="436" cy="576"/>
                    </a:xfrm>
                    <a:custGeom>
                      <a:avLst/>
                      <a:gdLst>
                        <a:gd name="T0" fmla="*/ 0 w 16338"/>
                        <a:gd name="T1" fmla="*/ 0 h 21600"/>
                        <a:gd name="T2" fmla="*/ 0 w 16338"/>
                        <a:gd name="T3" fmla="*/ 0 h 21600"/>
                        <a:gd name="T4" fmla="*/ 0 w 16338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16338"/>
                        <a:gd name="T10" fmla="*/ 0 h 21600"/>
                        <a:gd name="T11" fmla="*/ 16338 w 16338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6338" h="21600" fill="none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</a:path>
                        <a:path w="16338" h="21600" stroke="0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30" name="Line 60"/>
                  <p:cNvSpPr>
                    <a:spLocks noChangeShapeType="1"/>
                  </p:cNvSpPr>
                  <p:nvPr/>
                </p:nvSpPr>
                <p:spPr bwMode="auto">
                  <a:xfrm>
                    <a:off x="2688" y="1584"/>
                    <a:ext cx="144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0000FF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9" name="Text Box 13"/>
              <p:cNvSpPr txBox="1">
                <a:spLocks noChangeArrowheads="1"/>
              </p:cNvSpPr>
              <p:nvPr/>
            </p:nvSpPr>
            <p:spPr bwMode="auto">
              <a:xfrm>
                <a:off x="8305800" y="1371600"/>
                <a:ext cx="472440" cy="2766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eaLnBrk="1" hangingPunct="1">
                  <a:spcBef>
                    <a:spcPct val="50000"/>
                  </a:spcBef>
                  <a:buClr>
                    <a:srgbClr val="0000FF"/>
                  </a:buClr>
                  <a:buFont typeface="Wingdings" pitchFamily="2" charset="2"/>
                  <a:buNone/>
                </a:pPr>
                <a:endParaRPr lang="en-US" sz="1800" baseline="-25000" dirty="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</p:grpSp>
        <p:sp>
          <p:nvSpPr>
            <p:cNvPr id="72" name="Rectangle 71"/>
            <p:cNvSpPr/>
            <p:nvPr/>
          </p:nvSpPr>
          <p:spPr>
            <a:xfrm>
              <a:off x="8153400" y="1600200"/>
              <a:ext cx="27924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  <a:buClr>
                  <a:srgbClr val="0000FF"/>
                </a:buClr>
              </a:pPr>
              <a:r>
                <a:rPr lang="en-US" dirty="0" smtClean="0">
                  <a:solidFill>
                    <a:srgbClr val="000000"/>
                  </a:solidFill>
                  <a:latin typeface="Comic Sans MS" pitchFamily="66" charset="0"/>
                  <a:sym typeface="Symbol"/>
                </a:rPr>
                <a:t></a:t>
              </a:r>
              <a:endParaRPr lang="en-US" baseline="-25000" dirty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</p:grpSp>
      <p:sp>
        <p:nvSpPr>
          <p:cNvPr id="73" name="Rectangle 72"/>
          <p:cNvSpPr/>
          <p:nvPr/>
        </p:nvSpPr>
        <p:spPr>
          <a:xfrm>
            <a:off x="0" y="2590800"/>
            <a:ext cx="5791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 eaLnBrk="0" hangingPunct="0">
              <a:spcBef>
                <a:spcPct val="20000"/>
              </a:spcBef>
              <a:buClr>
                <a:srgbClr val="FF0066"/>
              </a:buClr>
              <a:buFont typeface="Wingdings" pitchFamily="2" charset="2"/>
              <a:buChar char="Ø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Decay widths can be  computed precisely in  </a:t>
            </a:r>
          </a:p>
          <a:p>
            <a:pPr marL="800100" lvl="1" indent="-342900" eaLnBrk="0" hangingPunct="0">
              <a:spcBef>
                <a:spcPct val="20000"/>
              </a:spcBef>
              <a:buClr>
                <a:srgbClr val="FF0066"/>
              </a:buClr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higher orders</a:t>
            </a:r>
            <a:endParaRPr lang="en-US" sz="2000" baseline="-25000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0" y="1447800"/>
            <a:ext cx="5181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 eaLnBrk="0" hangingPunct="0">
              <a:spcBef>
                <a:spcPct val="20000"/>
              </a:spcBef>
              <a:buClr>
                <a:srgbClr val="FF0066"/>
              </a:buClr>
              <a:buFont typeface="Wingdings" pitchFamily="2" charset="2"/>
              <a:buChar char="Ø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</a:t>
            </a:r>
            <a:r>
              <a:rPr lang="en-US" sz="2000" baseline="30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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, </a:t>
            </a:r>
            <a:r>
              <a:rPr lang="en-US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</a:t>
            </a:r>
            <a:r>
              <a:rPr lang="el-GR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l-GR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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, and </a:t>
            </a:r>
            <a:r>
              <a:rPr lang="ja-JP" altLang="en-US" sz="2000" smtClean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el-GR" altLang="ja-JP" sz="2000" dirty="0" smtClean="0"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l-GR" altLang="ja-JP" sz="20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</a:t>
            </a:r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decays</a:t>
            </a:r>
          </a:p>
          <a:p>
            <a:pPr marL="800100" lvl="1" indent="-342900" eaLnBrk="0" hangingPunct="0">
              <a:spcBef>
                <a:spcPct val="20000"/>
              </a:spcBef>
              <a:buClr>
                <a:srgbClr val="FF0066"/>
              </a:buClr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   are associated with the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Chiral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anomaly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8" name="Rectangle 77"/>
          <p:cNvSpPr/>
          <p:nvPr/>
        </p:nvSpPr>
        <p:spPr>
          <a:xfrm>
            <a:off x="0" y="373380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 eaLnBrk="0" hangingPunct="0">
              <a:spcBef>
                <a:spcPct val="20000"/>
              </a:spcBef>
              <a:buClr>
                <a:srgbClr val="FF0066"/>
              </a:buClr>
              <a:buFont typeface="Wingdings" pitchFamily="2" charset="2"/>
              <a:buChar char="Ø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SU(3) and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isospin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breaking by  the unequal quark masses induce  mixing among  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π</a:t>
            </a:r>
            <a:r>
              <a:rPr lang="en-US" sz="2000" baseline="300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0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,</a:t>
            </a:r>
            <a:r>
              <a:rPr lang="en-US" sz="2000" baseline="300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η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, and  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η</a:t>
            </a:r>
            <a:r>
              <a:rPr lang="ja-JP" altLang="en-US" sz="2000" b="1" baseline="3000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’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Somov, CD2024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"/>
          <p:cNvSpPr>
            <a:spLocks noGrp="1" noChangeArrowheads="1"/>
          </p:cNvSpPr>
          <p:nvPr>
            <p:ph type="title"/>
          </p:nvPr>
        </p:nvSpPr>
        <p:spPr>
          <a:xfrm>
            <a:off x="358254" y="215189"/>
            <a:ext cx="8305800" cy="381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Measurements of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   Decay Width</a:t>
            </a:r>
            <a:endParaRPr 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C9753F-23C0-4BF9-AF98-A7BB53FC3881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23900" y="916423"/>
            <a:ext cx="7620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 w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idth was measured in several collider </a:t>
            </a:r>
            <a:r>
              <a:rPr lang="en-US" sz="2000" dirty="0" smtClean="0">
                <a:sym typeface="Symbol" panose="05050102010706020507" pitchFamily="18" charset="2"/>
              </a:rPr>
              <a:t>experiments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using reaction          </a:t>
            </a: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                                             e</a:t>
            </a:r>
            <a:r>
              <a:rPr lang="en-US" sz="2000" baseline="30000" dirty="0" smtClean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+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e</a:t>
            </a:r>
            <a:r>
              <a:rPr lang="en-US" sz="2000" baseline="30000" dirty="0" smtClean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-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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e</a:t>
            </a:r>
            <a:r>
              <a:rPr lang="en-US" sz="2000" baseline="30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+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e</a:t>
            </a:r>
            <a:r>
              <a:rPr lang="en-US" sz="2000" baseline="30000" dirty="0" smtClean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-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</a:t>
            </a:r>
            <a:endParaRPr lang="en-US" sz="2000" dirty="0" smtClean="0">
              <a:latin typeface="Times New Roman" pitchFamily="18" charset="0"/>
              <a:cs typeface="Times New Roman" pitchFamily="18" charset="0"/>
              <a:sym typeface="Symbol" panose="05050102010706020507" pitchFamily="18" charset="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05000" y="1600200"/>
            <a:ext cx="4912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no background associated with a nuclear target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relatively large uncertainties on luminosity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23900" y="6013589"/>
            <a:ext cx="7620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No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Primakoff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measurement of the   decay width has been  </a:t>
            </a:r>
          </a:p>
          <a:p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                                           performed so far 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3425775"/>
              </p:ext>
            </p:extLst>
          </p:nvPr>
        </p:nvGraphicFramePr>
        <p:xfrm>
          <a:off x="1447800" y="2438400"/>
          <a:ext cx="6096000" cy="333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69230162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93736027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32629213"/>
                    </a:ext>
                  </a:extLst>
                </a:gridCol>
              </a:tblGrid>
              <a:tr h="13715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ym typeface="Symbol" panose="05050102010706020507" pitchFamily="18" charset="2"/>
                        </a:rPr>
                        <a:t> ( )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Exp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Mode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97587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4.17 </a:t>
                      </a:r>
                      <a:r>
                        <a:rPr lang="en-US" dirty="0" smtClean="0">
                          <a:sym typeface="Symbol" panose="05050102010706020507" pitchFamily="18" charset="2"/>
                        </a:rPr>
                        <a:t> 0.1  0.27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L3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ym typeface="Symbol" panose="05050102010706020507" pitchFamily="18" charset="2"/>
                        </a:rPr>
                        <a:t></a:t>
                      </a:r>
                      <a:r>
                        <a:rPr lang="en-US" baseline="30000" dirty="0" smtClean="0">
                          <a:sym typeface="Symbol" panose="05050102010706020507" pitchFamily="18" charset="2"/>
                        </a:rPr>
                        <a:t>+</a:t>
                      </a:r>
                      <a:r>
                        <a:rPr lang="en-US" dirty="0" smtClean="0">
                          <a:sym typeface="Symbol" panose="05050102010706020507" pitchFamily="18" charset="2"/>
                        </a:rPr>
                        <a:t></a:t>
                      </a:r>
                      <a:r>
                        <a:rPr lang="en-US" baseline="30000" dirty="0" smtClean="0">
                          <a:sym typeface="Symbol" panose="05050102010706020507" pitchFamily="18" charset="2"/>
                        </a:rPr>
                        <a:t>-</a:t>
                      </a:r>
                      <a:r>
                        <a:rPr lang="en-US" dirty="0" smtClean="0">
                          <a:sym typeface="Symbol" panose="05050102010706020507" pitchFamily="18" charset="2"/>
                        </a:rPr>
                        <a:t>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64588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4.53 </a:t>
                      </a:r>
                      <a:r>
                        <a:rPr lang="en-US" dirty="0" smtClean="0">
                          <a:sym typeface="Symbol" panose="05050102010706020507" pitchFamily="18" charset="2"/>
                        </a:rPr>
                        <a:t> 0.29  0.27</a:t>
                      </a:r>
                      <a:r>
                        <a:rPr lang="en-US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CBAL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ym typeface="Symbol" panose="05050102010706020507" pitchFamily="18" charset="2"/>
                        </a:rPr>
                        <a:t></a:t>
                      </a:r>
                      <a:r>
                        <a:rPr lang="en-US" baseline="30000" dirty="0" smtClean="0">
                          <a:sym typeface="Symbol" panose="05050102010706020507" pitchFamily="18" charset="2"/>
                        </a:rPr>
                        <a:t>0 </a:t>
                      </a:r>
                      <a:r>
                        <a:rPr lang="en-US" dirty="0" smtClean="0">
                          <a:sym typeface="Symbol" panose="05050102010706020507" pitchFamily="18" charset="2"/>
                        </a:rPr>
                        <a:t></a:t>
                      </a:r>
                      <a:r>
                        <a:rPr lang="en-US" baseline="30000" dirty="0" smtClean="0">
                          <a:sym typeface="Symbol" panose="05050102010706020507" pitchFamily="18" charset="2"/>
                        </a:rPr>
                        <a:t>0</a:t>
                      </a:r>
                      <a:endParaRPr lang="en-US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01534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3.61 </a:t>
                      </a:r>
                      <a:r>
                        <a:rPr lang="en-US" dirty="0" smtClean="0">
                          <a:sym typeface="Symbol" panose="05050102010706020507" pitchFamily="18" charset="2"/>
                        </a:rPr>
                        <a:t> 0.13  0.48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ym typeface="Symbol" panose="05050102010706020507" pitchFamily="18" charset="2"/>
                        </a:rPr>
                        <a:t></a:t>
                      </a:r>
                      <a:r>
                        <a:rPr lang="en-US" baseline="30000" dirty="0" smtClean="0">
                          <a:sym typeface="Symbol" panose="05050102010706020507" pitchFamily="18" charset="2"/>
                        </a:rPr>
                        <a:t>0</a:t>
                      </a:r>
                      <a:r>
                        <a:rPr lang="en-US" dirty="0" smtClean="0">
                          <a:sym typeface="Symbol" panose="05050102010706020507" pitchFamily="18" charset="2"/>
                        </a:rPr>
                        <a:t>, </a:t>
                      </a:r>
                      <a:r>
                        <a:rPr lang="en-US" baseline="30000" dirty="0" smtClean="0">
                          <a:sym typeface="Symbol" panose="05050102010706020507" pitchFamily="18" charset="2"/>
                        </a:rPr>
                        <a:t>+ </a:t>
                      </a:r>
                      <a:r>
                        <a:rPr lang="en-US" dirty="0" smtClean="0">
                          <a:sym typeface="Symbol" panose="05050102010706020507" pitchFamily="18" charset="2"/>
                        </a:rPr>
                        <a:t></a:t>
                      </a:r>
                      <a:r>
                        <a:rPr lang="en-US" baseline="30000" dirty="0" smtClean="0">
                          <a:sym typeface="Symbol" panose="05050102010706020507" pitchFamily="18" charset="2"/>
                        </a:rPr>
                        <a:t>-</a:t>
                      </a:r>
                      <a:endParaRPr lang="en-US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93441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4.6 </a:t>
                      </a:r>
                      <a:r>
                        <a:rPr lang="en-US" dirty="0" smtClean="0">
                          <a:sym typeface="Symbol" panose="05050102010706020507" pitchFamily="18" charset="2"/>
                        </a:rPr>
                        <a:t> 1.1  0.6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MD1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ym typeface="Symbol" panose="05050102010706020507" pitchFamily="18" charset="2"/>
                        </a:rPr>
                        <a:t></a:t>
                      </a:r>
                      <a:r>
                        <a:rPr lang="en-US" baseline="30000" dirty="0" smtClean="0">
                          <a:sym typeface="Symbol" panose="05050102010706020507" pitchFamily="18" charset="2"/>
                        </a:rPr>
                        <a:t>+</a:t>
                      </a:r>
                      <a:r>
                        <a:rPr lang="en-US" dirty="0" smtClean="0">
                          <a:sym typeface="Symbol" panose="05050102010706020507" pitchFamily="18" charset="2"/>
                        </a:rPr>
                        <a:t></a:t>
                      </a:r>
                      <a:r>
                        <a:rPr lang="en-US" baseline="30000" dirty="0" smtClean="0">
                          <a:sym typeface="Symbol" panose="05050102010706020507" pitchFamily="18" charset="2"/>
                        </a:rPr>
                        <a:t>-</a:t>
                      </a:r>
                      <a:r>
                        <a:rPr lang="en-US" dirty="0" smtClean="0">
                          <a:sym typeface="Symbol" panose="05050102010706020507" pitchFamily="18" charset="2"/>
                        </a:rPr>
                        <a:t></a:t>
                      </a:r>
                      <a:endParaRPr lang="en-US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49463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4.57 </a:t>
                      </a:r>
                      <a:r>
                        <a:rPr lang="en-US" dirty="0" smtClean="0">
                          <a:sym typeface="Symbol" panose="05050102010706020507" pitchFamily="18" charset="2"/>
                        </a:rPr>
                        <a:t> 0.25  0.44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MRK2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ym typeface="Symbol" panose="05050102010706020507" pitchFamily="18" charset="2"/>
                        </a:rPr>
                        <a:t></a:t>
                      </a:r>
                      <a:r>
                        <a:rPr lang="en-US" baseline="30000" dirty="0" smtClean="0">
                          <a:sym typeface="Symbol" panose="05050102010706020507" pitchFamily="18" charset="2"/>
                        </a:rPr>
                        <a:t>0</a:t>
                      </a:r>
                      <a:r>
                        <a:rPr lang="en-US" dirty="0" smtClean="0">
                          <a:sym typeface="Symbol" panose="05050102010706020507" pitchFamily="18" charset="2"/>
                        </a:rPr>
                        <a:t>, </a:t>
                      </a:r>
                      <a:r>
                        <a:rPr lang="en-US" baseline="30000" dirty="0" smtClean="0">
                          <a:sym typeface="Symbol" panose="05050102010706020507" pitchFamily="18" charset="2"/>
                        </a:rPr>
                        <a:t>+ </a:t>
                      </a:r>
                      <a:r>
                        <a:rPr lang="en-US" dirty="0" smtClean="0">
                          <a:sym typeface="Symbol" panose="05050102010706020507" pitchFamily="18" charset="2"/>
                        </a:rPr>
                        <a:t></a:t>
                      </a:r>
                      <a:r>
                        <a:rPr lang="en-US" baseline="30000" dirty="0" smtClean="0">
                          <a:sym typeface="Symbol" panose="05050102010706020507" pitchFamily="18" charset="2"/>
                        </a:rPr>
                        <a:t>-</a:t>
                      </a:r>
                      <a:endParaRPr lang="en-US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57497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5.08 </a:t>
                      </a:r>
                      <a:r>
                        <a:rPr lang="en-US" dirty="0" smtClean="0">
                          <a:sym typeface="Symbol" panose="05050102010706020507" pitchFamily="18" charset="2"/>
                        </a:rPr>
                        <a:t> 0.24  0.71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ASP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ym typeface="Symbol" panose="05050102010706020507" pitchFamily="18" charset="2"/>
                        </a:rPr>
                        <a:t></a:t>
                      </a:r>
                      <a:endParaRPr lang="en-US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59835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3.8 </a:t>
                      </a:r>
                      <a:r>
                        <a:rPr lang="en-US" dirty="0" smtClean="0">
                          <a:sym typeface="Symbol" panose="05050102010706020507" pitchFamily="18" charset="2"/>
                        </a:rPr>
                        <a:t> 0.7  0.6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TPC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ym typeface="Symbol" panose="05050102010706020507" pitchFamily="18" charset="2"/>
                        </a:rPr>
                        <a:t></a:t>
                      </a:r>
                      <a:r>
                        <a:rPr lang="en-US" baseline="30000" dirty="0" smtClean="0">
                          <a:sym typeface="Symbol" panose="05050102010706020507" pitchFamily="18" charset="2"/>
                        </a:rPr>
                        <a:t>+ </a:t>
                      </a:r>
                      <a:r>
                        <a:rPr lang="en-US" dirty="0" smtClean="0">
                          <a:sym typeface="Symbol" panose="05050102010706020507" pitchFamily="18" charset="2"/>
                        </a:rPr>
                        <a:t></a:t>
                      </a:r>
                      <a:r>
                        <a:rPr lang="en-US" baseline="30000" dirty="0" smtClean="0">
                          <a:sym typeface="Symbol" panose="05050102010706020507" pitchFamily="18" charset="2"/>
                        </a:rPr>
                        <a:t>-</a:t>
                      </a:r>
                      <a:endParaRPr lang="en-US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78570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1.00 </a:t>
                      </a:r>
                      <a:r>
                        <a:rPr lang="en-US" dirty="0" smtClean="0">
                          <a:sym typeface="Symbol" panose="05050102010706020507" pitchFamily="18" charset="2"/>
                        </a:rPr>
                        <a:t> 0.08  0.10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CBAL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ym typeface="Symbol" panose="05050102010706020507" pitchFamily="18" charset="2"/>
                        </a:rPr>
                        <a:t></a:t>
                      </a:r>
                      <a:endParaRPr lang="en-US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0798826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92819355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"/>
          <p:cNvSpPr>
            <a:spLocks noGrp="1" noChangeArrowheads="1"/>
          </p:cNvSpPr>
          <p:nvPr>
            <p:ph type="title"/>
          </p:nvPr>
        </p:nvSpPr>
        <p:spPr>
          <a:xfrm>
            <a:off x="398362" y="356561"/>
            <a:ext cx="8305800" cy="381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Primakoff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 Production at 10 GeV and 20 GeV </a:t>
            </a:r>
            <a:endParaRPr 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C9753F-23C0-4BF9-AF98-A7BB53FC3881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547825" y="884863"/>
            <a:ext cx="1174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He4 target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461180" y="1219200"/>
            <a:ext cx="8323527" cy="3369766"/>
            <a:chOff x="461180" y="1583983"/>
            <a:chExt cx="8323527" cy="336976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180" y="1583983"/>
              <a:ext cx="4152900" cy="3305653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1262" y="1583983"/>
              <a:ext cx="4233445" cy="336976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5691380" y="1949662"/>
              <a:ext cx="1447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Primakoff</a:t>
              </a:r>
              <a:r>
                <a:rPr lang="en-US" dirty="0" smtClean="0"/>
                <a:t> </a:t>
              </a:r>
              <a:endParaRPr lang="en-US" dirty="0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H="1">
              <a:off x="5553065" y="2438400"/>
              <a:ext cx="128780" cy="17230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1673291" y="1049774"/>
            <a:ext cx="86433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10 GeV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803645" y="1031812"/>
            <a:ext cx="86433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20 GeV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52600" y="4648200"/>
            <a:ext cx="678243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Difficult to extract </a:t>
            </a:r>
            <a:r>
              <a:rPr lang="en-US" sz="2000" dirty="0" err="1" smtClean="0"/>
              <a:t>Primakoff</a:t>
            </a:r>
            <a:r>
              <a:rPr lang="en-US" sz="2000" dirty="0" smtClean="0"/>
              <a:t> </a:t>
            </a:r>
            <a:r>
              <a:rPr lang="en-US" sz="2000" dirty="0" smtClean="0">
                <a:sym typeface="Symbol" panose="05050102010706020507" pitchFamily="18" charset="2"/>
              </a:rPr>
              <a:t> signal on He target at 10 GeV</a:t>
            </a:r>
          </a:p>
          <a:p>
            <a:pPr marL="285750" indent="-285750">
              <a:lnSpc>
                <a:spcPts val="1200"/>
              </a:lnSpc>
              <a:buFont typeface="Arial" panose="020B0604020202020204" pitchFamily="34" charset="0"/>
              <a:buChar char="•"/>
            </a:pPr>
            <a:endParaRPr lang="en-US" sz="2000" dirty="0" smtClean="0">
              <a:sym typeface="Symbol" panose="05050102010706020507" pitchFamily="18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ym typeface="Symbol" panose="05050102010706020507" pitchFamily="18" charset="2"/>
              </a:rPr>
              <a:t>More ‘prominent’ </a:t>
            </a:r>
            <a:r>
              <a:rPr lang="en-US" sz="2000" dirty="0" err="1" smtClean="0">
                <a:sym typeface="Symbol" panose="05050102010706020507" pitchFamily="18" charset="2"/>
              </a:rPr>
              <a:t>Primakoff</a:t>
            </a:r>
            <a:r>
              <a:rPr lang="en-US" sz="2000" dirty="0" smtClean="0">
                <a:sym typeface="Symbol" panose="05050102010706020507" pitchFamily="18" charset="2"/>
              </a:rPr>
              <a:t> peak at 20 GeV</a:t>
            </a:r>
            <a:r>
              <a:rPr lang="en-US" sz="2000" dirty="0" smtClean="0"/>
              <a:t> </a:t>
            </a:r>
          </a:p>
          <a:p>
            <a:pPr marL="285750" indent="-285750">
              <a:lnSpc>
                <a:spcPts val="1200"/>
              </a:lnSpc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Currently study feasibility to use </a:t>
            </a:r>
            <a:r>
              <a:rPr lang="en-US" sz="2000" baseline="30000" dirty="0" smtClean="0"/>
              <a:t>12</a:t>
            </a:r>
            <a:r>
              <a:rPr lang="en-US" sz="2000" dirty="0" smtClean="0"/>
              <a:t>C target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  - </a:t>
            </a:r>
            <a:r>
              <a:rPr lang="en-US" sz="2000" dirty="0" err="1" smtClean="0"/>
              <a:t>Primakoff</a:t>
            </a:r>
            <a:r>
              <a:rPr lang="en-US" sz="2000" dirty="0" smtClean="0"/>
              <a:t> cross section ~ Z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</a:t>
            </a:r>
            <a:endParaRPr lang="en-US" sz="2000" dirty="0"/>
          </a:p>
          <a:p>
            <a:r>
              <a:rPr lang="en-US" sz="2000" dirty="0" smtClean="0"/>
              <a:t>         -  have to consider nuclear excitations</a:t>
            </a:r>
            <a:endParaRPr lang="en-US" sz="2000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0" y="632460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A. Somov, CD2024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776756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69666"/>
            <a:ext cx="8305800" cy="381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Expected Uncertainties on the 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  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Decay Width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C9753F-23C0-4BF9-AF98-A7BB53FC3881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71901" y="5032911"/>
            <a:ext cx="8763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ym typeface="Symbol" panose="05050102010706020507" pitchFamily="18" charset="2"/>
              </a:rPr>
              <a:t>Run conditions: </a:t>
            </a:r>
            <a:r>
              <a:rPr lang="en-US" sz="2000" dirty="0">
                <a:sym typeface="Symbol" panose="05050102010706020507" pitchFamily="18" charset="2"/>
              </a:rPr>
              <a:t> </a:t>
            </a:r>
            <a:r>
              <a:rPr lang="en-US" sz="2000" dirty="0" smtClean="0">
                <a:sym typeface="Symbol" panose="05050102010706020507" pitchFamily="18" charset="2"/>
              </a:rPr>
              <a:t>photon flux in the beam energy range 19 –21 GeV: 2x10</a:t>
            </a:r>
            <a:r>
              <a:rPr lang="en-US" sz="2000" baseline="30000" dirty="0" smtClean="0">
                <a:sym typeface="Symbol" panose="05050102010706020507" pitchFamily="18" charset="2"/>
              </a:rPr>
              <a:t>7</a:t>
            </a:r>
            <a:r>
              <a:rPr lang="en-US" sz="2000" dirty="0" smtClean="0">
                <a:sym typeface="Symbol" panose="05050102010706020507" pitchFamily="18" charset="2"/>
              </a:rPr>
              <a:t>   / sec, 6 % R.L.  C target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ym typeface="Symbol" panose="05050102010706020507" pitchFamily="18" charset="2"/>
              </a:rPr>
              <a:t>S</a:t>
            </a:r>
            <a:r>
              <a:rPr lang="en-US" sz="2000" dirty="0" smtClean="0">
                <a:sym typeface="Symbol" panose="05050102010706020507" pitchFamily="18" charset="2"/>
              </a:rPr>
              <a:t>tat error on the </a:t>
            </a:r>
            <a:r>
              <a:rPr lang="en-US" sz="2000" dirty="0" err="1" smtClean="0">
                <a:sym typeface="Symbol" panose="05050102010706020507" pitchFamily="18" charset="2"/>
              </a:rPr>
              <a:t>Primakoff</a:t>
            </a:r>
            <a:r>
              <a:rPr lang="en-US" sz="2000" dirty="0" smtClean="0">
                <a:sym typeface="Symbol" panose="05050102010706020507" pitchFamily="18" charset="2"/>
              </a:rPr>
              <a:t> yield for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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  ( )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is about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3.5%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for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20 days of  data taking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094990"/>
            <a:ext cx="6025914" cy="359440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Somov, CD2024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793712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ctrTitle" idx="4294967295"/>
          </p:nvPr>
        </p:nvSpPr>
        <p:spPr>
          <a:xfrm>
            <a:off x="1219200" y="76200"/>
            <a:ext cx="6858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Summary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Somov, CD2024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33400" y="685800"/>
            <a:ext cx="8370240" cy="5909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Measurement of the radiative decay width of η mesons with the </a:t>
            </a:r>
            <a:r>
              <a:rPr kumimoji="0" lang="en-US" altLang="en-US" sz="1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GlueX</a:t>
            </a:r>
            <a:r>
              <a:rPr kumimoji="0" lang="en-US" altLang="en-US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detector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is a part of the </a:t>
            </a:r>
            <a:r>
              <a:rPr kumimoji="0" lang="en-US" altLang="en-US" sz="1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Primakoff</a:t>
            </a:r>
            <a:r>
              <a:rPr kumimoji="0" lang="en-US" altLang="en-US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program at Jefferson Lab, which was initiated by the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measurement of the decay width of π⁰ meson in 2004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kumimoji="0" lang="en-US" altLang="en-US" sz="1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PrimEx</a:t>
            </a:r>
            <a:r>
              <a:rPr kumimoji="0" lang="en-US" altLang="en-US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en-US" altLang="en-US" sz="18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r>
              <a:rPr kumimoji="0" lang="en-US" altLang="en-US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experiment in Hall D completed collecting experimental data on a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liquid ⁴He target in 2022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en-US" altLang="en-US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Calibration of the acquired data set and data analyses are currently ongoing</a:t>
            </a:r>
          </a:p>
          <a:p>
            <a:pPr marR="0" lvl="1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en-US" altLang="en-US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first publication of the Compton scattering cross section is under </a:t>
            </a:r>
          </a:p>
          <a:p>
            <a:pPr marR="0" lvl="1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kumimoji="0" lang="en-US" altLang="en-US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collaboration review.</a:t>
            </a:r>
          </a:p>
          <a:p>
            <a:pPr marR="0" lvl="1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We are studying the feasibility of extending the </a:t>
            </a:r>
            <a:r>
              <a:rPr kumimoji="0" lang="en-US" altLang="en-US" sz="1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Primakoff</a:t>
            </a:r>
            <a:r>
              <a:rPr kumimoji="0" lang="en-US" altLang="en-US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measurements of the </a:t>
            </a:r>
            <a:r>
              <a:rPr kumimoji="0" lang="en-US" altLang="en-US" sz="18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η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decay width using heavier targets and performing the first measurements of the η' decay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width. The current upgrade of the </a:t>
            </a:r>
            <a:r>
              <a:rPr kumimoji="0" lang="en-US" altLang="en-US" sz="1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GlueX</a:t>
            </a:r>
            <a:r>
              <a:rPr kumimoji="0" lang="en-US" altLang="en-US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forward calorimeter will significantly improve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photon detection capabilities.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kumimoji="0" lang="en-US" altLang="en-US" sz="1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Primakoff</a:t>
            </a:r>
            <a:r>
              <a:rPr kumimoji="0" lang="en-US" altLang="en-US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physics program can be naturally extended to future experiments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after a possible Jefferson Lab beam energy upgrade to 22 GeV.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1587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32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ctrTitle" idx="4294967295"/>
          </p:nvPr>
        </p:nvSpPr>
        <p:spPr>
          <a:xfrm>
            <a:off x="1066800" y="2514600"/>
            <a:ext cx="6858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Backup Slides</a:t>
            </a:r>
          </a:p>
        </p:txBody>
      </p:sp>
      <p:sp>
        <p:nvSpPr>
          <p:cNvPr id="5" name="Rectangle 4"/>
          <p:cNvSpPr/>
          <p:nvPr/>
        </p:nvSpPr>
        <p:spPr>
          <a:xfrm>
            <a:off x="177064" y="4192980"/>
            <a:ext cx="3556736" cy="26284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209800" y="5486400"/>
            <a:ext cx="2209800" cy="10461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Somov, CD2024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20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5867975"/>
              </p:ext>
            </p:extLst>
          </p:nvPr>
        </p:nvGraphicFramePr>
        <p:xfrm>
          <a:off x="609600" y="1905000"/>
          <a:ext cx="3505200" cy="34001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98" name="Acrobat Document" r:id="rId4" imgW="5400656" imgH="5238693" progId="Acrobat.Document.DC">
                  <p:embed/>
                </p:oleObj>
              </mc:Choice>
              <mc:Fallback>
                <p:oleObj name="Acrobat Document" r:id="rId4" imgW="5400656" imgH="5238693" progId="Acrobat.Document.DC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9600" y="1905000"/>
                        <a:ext cx="3505200" cy="34001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37" name="Title 1"/>
          <p:cNvSpPr>
            <a:spLocks noGrp="1"/>
          </p:cNvSpPr>
          <p:nvPr>
            <p:ph type="ctrTitle" idx="4294967295"/>
          </p:nvPr>
        </p:nvSpPr>
        <p:spPr>
          <a:xfrm>
            <a:off x="1066800" y="152400"/>
            <a:ext cx="6858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Angular Yield of   </a:t>
            </a:r>
            <a:r>
              <a:rPr lang="en-US" sz="32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0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</a:t>
            </a:r>
            <a:r>
              <a:rPr lang="en-US" sz="32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0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</a:t>
            </a:r>
            <a:r>
              <a:rPr lang="en-US" sz="32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0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 </a:t>
            </a:r>
            <a:endParaRPr lang="en-US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67600" y="609600"/>
            <a:ext cx="13814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A. Smith &amp; I. </a:t>
            </a:r>
            <a:r>
              <a:rPr lang="en-US" sz="1200" dirty="0" err="1" smtClean="0"/>
              <a:t>Jaegle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685800" y="1219200"/>
            <a:ext cx="18473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066800" y="1066800"/>
            <a:ext cx="4546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Analysis of </a:t>
            </a:r>
            <a:r>
              <a:rPr lang="en-US" dirty="0" err="1" smtClean="0"/>
              <a:t>PrimEx</a:t>
            </a:r>
            <a:r>
              <a:rPr lang="en-US" dirty="0" smtClean="0"/>
              <a:t> Phase I data </a:t>
            </a:r>
          </a:p>
          <a:p>
            <a:r>
              <a:rPr lang="en-US" dirty="0" smtClean="0"/>
              <a:t>        L  </a:t>
            </a:r>
            <a:r>
              <a:rPr lang="en-US" dirty="0" smtClean="0">
                <a:sym typeface="Symbol" panose="05050102010706020507" pitchFamily="18" charset="2"/>
              </a:rPr>
              <a:t> 6 pb</a:t>
            </a:r>
            <a:r>
              <a:rPr lang="en-US" baseline="30000" dirty="0" smtClean="0">
                <a:sym typeface="Symbol" panose="05050102010706020507" pitchFamily="18" charset="2"/>
              </a:rPr>
              <a:t>-1   </a:t>
            </a:r>
            <a:r>
              <a:rPr lang="en-US" dirty="0" smtClean="0">
                <a:sym typeface="Symbol" panose="05050102010706020507" pitchFamily="18" charset="2"/>
              </a:rPr>
              <a:t>(about 25% of the full data set)</a:t>
            </a:r>
            <a:endParaRPr lang="en-US" baseline="30000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-39321" y="3392121"/>
            <a:ext cx="151477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arbitrary units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114800"/>
            <a:ext cx="838200" cy="4930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43200" y="2514600"/>
            <a:ext cx="914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   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0274516"/>
              </p:ext>
            </p:extLst>
          </p:nvPr>
        </p:nvGraphicFramePr>
        <p:xfrm>
          <a:off x="4800600" y="1905000"/>
          <a:ext cx="3429000" cy="3326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99" name="Acrobat Document" r:id="rId7" imgW="5400656" imgH="5238693" progId="Acrobat.Document.DC">
                  <p:embed/>
                </p:oleObj>
              </mc:Choice>
              <mc:Fallback>
                <p:oleObj name="Acrobat Document" r:id="rId7" imgW="5400656" imgH="5238693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800600" y="1905000"/>
                        <a:ext cx="3429000" cy="3326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038600"/>
            <a:ext cx="838200" cy="4930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5486400"/>
            <a:ext cx="77396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Analysis of </a:t>
            </a:r>
            <a:r>
              <a:rPr lang="en-US" sz="16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 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</a:t>
            </a:r>
            <a:r>
              <a:rPr lang="en-US" sz="1600" baseline="30000" dirty="0" smtClean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+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 </a:t>
            </a:r>
            <a:r>
              <a:rPr lang="en-US" sz="1600" baseline="30000" dirty="0" smtClean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-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</a:t>
            </a:r>
            <a:r>
              <a:rPr lang="en-US" sz="1600" baseline="30000" dirty="0" smtClean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0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channel is ongoing  </a:t>
            </a:r>
          </a:p>
          <a:p>
            <a:r>
              <a:rPr lang="en-US" sz="16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   - most runs with the magnetic field in the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PrimEx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3 phase, the trigger was also adjusted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 rot="16200000">
            <a:off x="3766066" y="3168134"/>
            <a:ext cx="2286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arbitrary units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Somov, CD2024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58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ctrTitle" idx="4294967295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Tagged Photon Beam</a:t>
            </a:r>
          </a:p>
        </p:txBody>
      </p:sp>
      <p:pic>
        <p:nvPicPr>
          <p:cNvPr id="5" name="Picture 6" descr="M:\halld\Users\Stewart\GlueX-doc-1127\chapter5\TAGGER_IS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2803" y="1981200"/>
            <a:ext cx="4904608" cy="376315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cxnSp>
        <p:nvCxnSpPr>
          <p:cNvPr id="7" name="Straight Connector 6"/>
          <p:cNvCxnSpPr/>
          <p:nvPr/>
        </p:nvCxnSpPr>
        <p:spPr>
          <a:xfrm flipV="1">
            <a:off x="1059863" y="5199345"/>
            <a:ext cx="1509628" cy="12776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6835832" y="1863247"/>
            <a:ext cx="656360" cy="425885"/>
          </a:xfrm>
          <a:prstGeom prst="line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4653383" y="1676400"/>
            <a:ext cx="1509628" cy="1277655"/>
          </a:xfrm>
          <a:prstGeom prst="line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lowchart: Decision 21"/>
          <p:cNvSpPr/>
          <p:nvPr/>
        </p:nvSpPr>
        <p:spPr>
          <a:xfrm>
            <a:off x="1256771" y="6122096"/>
            <a:ext cx="196908" cy="215782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249868" y="1371600"/>
            <a:ext cx="1589543" cy="3440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Photons to Hall 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382211" y="2057400"/>
            <a:ext cx="1456989" cy="6020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Electrons to the </a:t>
            </a:r>
          </a:p>
          <a:p>
            <a:r>
              <a:rPr lang="en-US" dirty="0" smtClean="0"/>
              <a:t>  beam dump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00411" y="5661996"/>
            <a:ext cx="843927" cy="6020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Radiator</a:t>
            </a:r>
          </a:p>
          <a:p>
            <a:endParaRPr lang="en-US" dirty="0" smtClean="0"/>
          </a:p>
        </p:txBody>
      </p:sp>
      <p:sp>
        <p:nvSpPr>
          <p:cNvPr id="26" name="TextBox 25"/>
          <p:cNvSpPr txBox="1"/>
          <p:nvPr/>
        </p:nvSpPr>
        <p:spPr>
          <a:xfrm>
            <a:off x="752811" y="4800600"/>
            <a:ext cx="962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</a:p>
          <a:p>
            <a:r>
              <a:rPr lang="en-US" dirty="0" smtClean="0"/>
              <a:t>e beam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19411" y="1828800"/>
            <a:ext cx="4191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Beam energy range:   9.5 – 11.7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GeV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Energy resolution:    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Symbol"/>
              </a:rPr>
              <a:t> E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Symbol"/>
              </a:rPr>
              <a:t>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Symbol"/>
              </a:rPr>
              <a:t> / E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Symbol"/>
              </a:rPr>
              <a:t> 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Symbol"/>
              </a:rPr>
              <a:t> &lt; 10</a:t>
            </a:r>
            <a:r>
              <a:rPr lang="en-US" sz="2000" baseline="30000" dirty="0" smtClean="0">
                <a:latin typeface="Times New Roman" pitchFamily="18" charset="0"/>
                <a:cs typeface="Times New Roman" pitchFamily="18" charset="0"/>
                <a:sym typeface="Symbol"/>
              </a:rPr>
              <a:t>-3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Photon flux:               7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Symbol"/>
              </a:rPr>
              <a:t> 10</a:t>
            </a:r>
            <a:r>
              <a:rPr lang="en-US" sz="2000" baseline="30000" dirty="0" smtClean="0">
                <a:latin typeface="Times New Roman" pitchFamily="18" charset="0"/>
                <a:cs typeface="Times New Roman" pitchFamily="18" charset="0"/>
                <a:sym typeface="Symbol"/>
              </a:rPr>
              <a:t>6</a:t>
            </a:r>
            <a:r>
              <a:rPr lang="en-US" dirty="0" smtClean="0">
                <a:sym typeface="Symbol"/>
              </a:rPr>
              <a:t>    / sec</a:t>
            </a:r>
            <a:endParaRPr lang="en-US" sz="2000" baseline="30000" dirty="0" smtClean="0">
              <a:latin typeface="Times New Roman" pitchFamily="18" charset="0"/>
              <a:cs typeface="Times New Roman" pitchFamily="18" charset="0"/>
              <a:sym typeface="Symbol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648200" y="4724400"/>
            <a:ext cx="4419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233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scintillator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counters 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cover large energy range 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3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GeV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&lt;  E 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  <a:sym typeface="Symbol"/>
              </a:rPr>
              <a:t>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Symbol"/>
              </a:rPr>
              <a:t>  &lt;  11.7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GeV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accidental BG for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PrimEx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D &lt;   4 %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876800" y="4248090"/>
            <a:ext cx="365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Fixed  Array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Hodoscope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57200" y="838200"/>
            <a:ext cx="8229600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Measure energy of each beam photon by detecting  a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bremsstrahlung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electron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62000" y="1371600"/>
            <a:ext cx="30893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PrimEx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D run conditions: 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Somov, CD2024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 descr="C:\Users\somov\Desktop\Documents\ps_nim_pict\ps_design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5181601" cy="3886200"/>
          </a:xfrm>
          <a:prstGeom prst="rect">
            <a:avLst/>
          </a:prstGeom>
          <a:noFill/>
        </p:spPr>
      </p:pic>
      <p:sp>
        <p:nvSpPr>
          <p:cNvPr id="20482" name="Title 1"/>
          <p:cNvSpPr>
            <a:spLocks noGrp="1"/>
          </p:cNvSpPr>
          <p:nvPr>
            <p:ph type="ctrTitle" idx="4294967295"/>
          </p:nvPr>
        </p:nvSpPr>
        <p:spPr>
          <a:xfrm>
            <a:off x="609600" y="76200"/>
            <a:ext cx="7772400" cy="6858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Photon Flux Measurements with Pair Spectrometer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3276600"/>
            <a:ext cx="45586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dirty="0" smtClean="0">
                <a:solidFill>
                  <a:srgbClr val="3210B0"/>
                </a:solidFill>
              </a:rPr>
              <a:t>Reconstruct the energy of a beam photon by </a:t>
            </a:r>
          </a:p>
          <a:p>
            <a:r>
              <a:rPr lang="en-US" dirty="0" smtClean="0">
                <a:solidFill>
                  <a:srgbClr val="3210B0"/>
                </a:solidFill>
              </a:rPr>
              <a:t>         detecting  e</a:t>
            </a:r>
            <a:r>
              <a:rPr lang="en-US" baseline="30000" dirty="0" smtClean="0">
                <a:solidFill>
                  <a:srgbClr val="3210B0"/>
                </a:solidFill>
                <a:sym typeface="Symbol"/>
              </a:rPr>
              <a:t></a:t>
            </a:r>
            <a:r>
              <a:rPr lang="en-US" dirty="0" smtClean="0">
                <a:solidFill>
                  <a:srgbClr val="3210B0"/>
                </a:solidFill>
                <a:sym typeface="Symbol"/>
              </a:rPr>
              <a:t> pairs  ( 6 &lt; E </a:t>
            </a:r>
            <a:r>
              <a:rPr lang="en-US" baseline="-25000" dirty="0" smtClean="0">
                <a:solidFill>
                  <a:srgbClr val="3210B0"/>
                </a:solidFill>
                <a:sym typeface="Symbol"/>
              </a:rPr>
              <a:t></a:t>
            </a:r>
            <a:r>
              <a:rPr lang="en-US" dirty="0" smtClean="0">
                <a:solidFill>
                  <a:srgbClr val="3210B0"/>
                </a:solidFill>
                <a:sym typeface="Symbol"/>
              </a:rPr>
              <a:t>&lt; 12 </a:t>
            </a:r>
            <a:r>
              <a:rPr lang="en-US" dirty="0" err="1" smtClean="0">
                <a:solidFill>
                  <a:srgbClr val="3210B0"/>
                </a:solidFill>
                <a:sym typeface="Symbol"/>
              </a:rPr>
              <a:t>GeV</a:t>
            </a:r>
            <a:r>
              <a:rPr lang="en-US" dirty="0" smtClean="0">
                <a:solidFill>
                  <a:srgbClr val="3210B0"/>
                </a:solidFill>
                <a:sym typeface="Symbol"/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86400" y="838200"/>
            <a:ext cx="3447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210B0"/>
                </a:solidFill>
              </a:rPr>
              <a:t>Two layers of </a:t>
            </a:r>
            <a:r>
              <a:rPr lang="en-US" dirty="0" err="1" smtClean="0">
                <a:solidFill>
                  <a:srgbClr val="3210B0"/>
                </a:solidFill>
              </a:rPr>
              <a:t>scintillator</a:t>
            </a:r>
            <a:r>
              <a:rPr lang="en-US" dirty="0" smtClean="0">
                <a:solidFill>
                  <a:srgbClr val="3210B0"/>
                </a:solidFill>
              </a:rPr>
              <a:t> detectors:</a:t>
            </a:r>
          </a:p>
        </p:txBody>
      </p:sp>
      <p:pic>
        <p:nvPicPr>
          <p:cNvPr id="9" name="Picture 8" descr="Ps_spectrum_fall201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200" y="4021127"/>
            <a:ext cx="3657600" cy="23034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19200" y="3962400"/>
            <a:ext cx="1905000" cy="338554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Amorphous Radiator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4000" y="4800600"/>
            <a:ext cx="1143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PrimeEx</a:t>
            </a:r>
            <a:r>
              <a:rPr lang="en-US" dirty="0" smtClean="0"/>
              <a:t> D</a:t>
            </a:r>
            <a:endParaRPr lang="en-US" dirty="0"/>
          </a:p>
        </p:txBody>
      </p:sp>
      <p:pic>
        <p:nvPicPr>
          <p:cNvPr id="14" name="Picture 16" descr="Picture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3878262"/>
            <a:ext cx="3200400" cy="221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5" descr="DSC05475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2600" y="1370013"/>
            <a:ext cx="3252788" cy="243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2057400" y="6248400"/>
            <a:ext cx="5638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Monitor the photon flux with the precision  &lt; 1 %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Somov, CD2024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ctrTitle" idx="4294967295"/>
          </p:nvPr>
        </p:nvSpPr>
        <p:spPr>
          <a:xfrm>
            <a:off x="381000" y="228600"/>
            <a:ext cx="7772400" cy="685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PrimeEx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D Targets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0690" y="1295162"/>
            <a:ext cx="7858433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  liquid  H</a:t>
            </a:r>
            <a:r>
              <a:rPr lang="en-US" sz="2000" baseline="-25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2 </a:t>
            </a:r>
            <a:r>
              <a:rPr lang="en-US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target   (3.6 % R.L.):  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Symbol"/>
              </a:rPr>
              <a:t>standard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GlueX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Symbol"/>
              </a:rPr>
              <a:t> target </a:t>
            </a:r>
          </a:p>
          <a:p>
            <a:r>
              <a:rPr lang="en-US" sz="2000" dirty="0" smtClean="0">
                <a:sym typeface="Symbol"/>
              </a:rPr>
              <a:t>             </a:t>
            </a:r>
            <a:r>
              <a:rPr lang="en-US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  liquid He</a:t>
            </a:r>
            <a:r>
              <a:rPr lang="en-US" sz="2000" baseline="-25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en-US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target  (4.0 % R.L.):    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Symbol"/>
              </a:rPr>
              <a:t>modify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GlueX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Symbol"/>
              </a:rPr>
              <a:t> target  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Symbol"/>
              </a:rPr>
              <a:t>                                                          add heat shield around the target cell   </a:t>
            </a:r>
            <a:endParaRPr lang="en-US" sz="2000" dirty="0" smtClean="0">
              <a:sym typeface="Symbol"/>
            </a:endParaRPr>
          </a:p>
          <a:p>
            <a:r>
              <a:rPr lang="en-US" dirty="0" smtClean="0">
                <a:sym typeface="Symbol"/>
              </a:rPr>
              <a:t> </a:t>
            </a:r>
          </a:p>
        </p:txBody>
      </p:sp>
      <p:pic>
        <p:nvPicPr>
          <p:cNvPr id="16386" name="Picture 2" descr="C:\Users\somov\Desktop\Documents\primex\readiness_review\Pages from HeliumTests_April201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1765" y="2895600"/>
            <a:ext cx="6740635" cy="236220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066800" y="5791200"/>
            <a:ext cx="6629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 Be target: 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Symbol"/>
              </a:rPr>
              <a:t>Luminosity calibration using Compton process</a:t>
            </a:r>
            <a:endParaRPr lang="en-US" sz="20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Somov, CD2024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ctrTitle" idx="4294967295"/>
          </p:nvPr>
        </p:nvSpPr>
        <p:spPr>
          <a:xfrm>
            <a:off x="609600" y="152400"/>
            <a:ext cx="7772400" cy="685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Target Density Monitor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1066800"/>
            <a:ext cx="6381106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 Short term stability control:</a:t>
            </a:r>
          </a:p>
          <a:p>
            <a:pPr>
              <a:lnSpc>
                <a:spcPts val="1200"/>
              </a:lnSpc>
              <a:buFont typeface="Arial" pitchFamily="34" charset="0"/>
              <a:buChar char="•"/>
            </a:pPr>
            <a:endParaRPr lang="en-US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  <a:sym typeface="Symbol"/>
            </a:endParaRPr>
          </a:p>
          <a:p>
            <a:r>
              <a:rPr lang="en-US" dirty="0" smtClean="0">
                <a:sym typeface="Symbol"/>
              </a:rPr>
              <a:t>         - photon beam flux provided by the PS </a:t>
            </a:r>
          </a:p>
          <a:p>
            <a:r>
              <a:rPr lang="en-US" dirty="0" smtClean="0">
                <a:sym typeface="Symbol"/>
              </a:rPr>
              <a:t>         - rates in the Start Counter (ST)  and Time-of-Fight (TOF) wall </a:t>
            </a:r>
          </a:p>
          <a:p>
            <a:r>
              <a:rPr lang="en-US" dirty="0" smtClean="0">
                <a:sym typeface="Symbol"/>
              </a:rPr>
              <a:t>        </a:t>
            </a:r>
          </a:p>
          <a:p>
            <a:endParaRPr lang="en-US" dirty="0" smtClean="0">
              <a:sym typeface="Symbo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3400" y="4953000"/>
            <a:ext cx="83820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 Long term stability control: </a:t>
            </a:r>
          </a:p>
          <a:p>
            <a:pPr>
              <a:lnSpc>
                <a:spcPts val="1200"/>
              </a:lnSpc>
              <a:buFont typeface="Arial" pitchFamily="34" charset="0"/>
              <a:buChar char="•"/>
            </a:pPr>
            <a:endParaRPr lang="en-US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  <a:sym typeface="Symbol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  <a:sym typeface="Symbol"/>
              </a:rPr>
              <a:t>    </a:t>
            </a:r>
            <a:r>
              <a:rPr lang="en-US" dirty="0" smtClean="0">
                <a:cs typeface="Times New Roman" pitchFamily="18" charset="0"/>
                <a:sym typeface="Symbol"/>
              </a:rPr>
              <a:t>- monitor using Compton process; expected rate in the photon range of  </a:t>
            </a:r>
          </a:p>
          <a:p>
            <a:r>
              <a:rPr lang="en-US" dirty="0" smtClean="0">
                <a:cs typeface="Times New Roman" pitchFamily="18" charset="0"/>
                <a:sym typeface="Symbol"/>
              </a:rPr>
              <a:t>                                    interest is about 30 Hz</a:t>
            </a:r>
            <a:endParaRPr lang="en-US" dirty="0" smtClean="0">
              <a:sym typeface="Symbol"/>
            </a:endParaRPr>
          </a:p>
        </p:txBody>
      </p:sp>
      <p:pic>
        <p:nvPicPr>
          <p:cNvPr id="28674" name="Picture 2" descr="C:\Users\somov\Desktop\Documents\primex\readiness_review\rate_densit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590800"/>
            <a:ext cx="3581400" cy="224738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28600" y="2286000"/>
            <a:ext cx="4061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 rate dependence on the target density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114800" y="2866072"/>
            <a:ext cx="4800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 consists of 30 paddles surrounding the  target</a:t>
            </a:r>
          </a:p>
          <a:p>
            <a:endParaRPr lang="en-US" dirty="0" smtClean="0"/>
          </a:p>
          <a:p>
            <a:r>
              <a:rPr lang="en-US" dirty="0" smtClean="0"/>
              <a:t>ST rate for production runs: </a:t>
            </a:r>
            <a:r>
              <a:rPr lang="en-US" dirty="0" smtClean="0">
                <a:solidFill>
                  <a:srgbClr val="3210B0"/>
                </a:solidFill>
              </a:rPr>
              <a:t>250 kHz / paddle</a:t>
            </a:r>
          </a:p>
          <a:p>
            <a:endParaRPr lang="en-US" dirty="0" smtClean="0"/>
          </a:p>
          <a:p>
            <a:r>
              <a:rPr lang="en-US" dirty="0" smtClean="0"/>
              <a:t>Coincidence of hits between the ST and TOF </a:t>
            </a:r>
          </a:p>
          <a:p>
            <a:r>
              <a:rPr lang="en-US" dirty="0" smtClean="0"/>
              <a:t>(2 x 2 bars in TOF at R = 30 cm &amp;  one ST paddle)</a:t>
            </a:r>
          </a:p>
          <a:p>
            <a:r>
              <a:rPr lang="en-US" dirty="0" smtClean="0">
                <a:solidFill>
                  <a:srgbClr val="3210B0"/>
                </a:solidFill>
              </a:rPr>
              <a:t>                           1.5 kHz</a:t>
            </a:r>
            <a:endParaRPr lang="en-US" dirty="0">
              <a:solidFill>
                <a:srgbClr val="3210B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Somov, CD2024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533400" y="2678668"/>
            <a:ext cx="4267200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Tx/>
              <a:buFontTx/>
              <a:buNone/>
              <a:defRPr/>
            </a:pPr>
            <a:r>
              <a:rPr lang="el-GR" dirty="0">
                <a:solidFill>
                  <a:srgbClr val="000000"/>
                </a:solidFill>
                <a:latin typeface="Arial Narrow" pitchFamily="34" charset="0"/>
              </a:rPr>
              <a:t>Γ</a:t>
            </a:r>
            <a:r>
              <a:rPr lang="en-US" dirty="0">
                <a:solidFill>
                  <a:srgbClr val="000000"/>
                </a:solidFill>
                <a:latin typeface="Arial Narrow" pitchFamily="34" charset="0"/>
              </a:rPr>
              <a:t>(</a:t>
            </a:r>
            <a:r>
              <a:rPr lang="el-GR" dirty="0">
                <a:solidFill>
                  <a:srgbClr val="000000"/>
                </a:solidFill>
                <a:latin typeface="Arial Narrow" pitchFamily="34" charset="0"/>
              </a:rPr>
              <a:t>η</a:t>
            </a:r>
            <a:r>
              <a:rPr lang="el-GR" dirty="0">
                <a:solidFill>
                  <a:srgbClr val="000000"/>
                </a:solidFill>
                <a:latin typeface="Arial Narrow" pitchFamily="34" charset="0"/>
                <a:cs typeface="Arial" pitchFamily="34" charset="0"/>
              </a:rPr>
              <a:t>→</a:t>
            </a:r>
            <a:r>
              <a:rPr lang="en-US" dirty="0">
                <a:solidFill>
                  <a:srgbClr val="000000"/>
                </a:solidFill>
                <a:latin typeface="Arial Narrow" pitchFamily="34" charset="0"/>
              </a:rPr>
              <a:t>3</a:t>
            </a:r>
            <a:r>
              <a:rPr lang="el-GR" dirty="0">
                <a:solidFill>
                  <a:srgbClr val="000000"/>
                </a:solidFill>
                <a:latin typeface="Arial Narrow" pitchFamily="34" charset="0"/>
                <a:cs typeface="Arial" pitchFamily="34" charset="0"/>
                <a:sym typeface="Symbol" pitchFamily="18" charset="2"/>
              </a:rPr>
              <a:t></a:t>
            </a:r>
            <a:r>
              <a:rPr lang="en-US" dirty="0">
                <a:solidFill>
                  <a:srgbClr val="000000"/>
                </a:solidFill>
                <a:latin typeface="Arial Narrow" pitchFamily="34" charset="0"/>
              </a:rPr>
              <a:t>)=</a:t>
            </a:r>
            <a:r>
              <a:rPr lang="el-GR" dirty="0">
                <a:solidFill>
                  <a:srgbClr val="000000"/>
                </a:solidFill>
                <a:latin typeface="Arial Narrow" pitchFamily="34" charset="0"/>
              </a:rPr>
              <a:t>Γ</a:t>
            </a:r>
            <a:r>
              <a:rPr lang="en-US" dirty="0">
                <a:solidFill>
                  <a:srgbClr val="000000"/>
                </a:solidFill>
                <a:latin typeface="Arial Narrow" pitchFamily="34" charset="0"/>
              </a:rPr>
              <a:t>(</a:t>
            </a:r>
            <a:r>
              <a:rPr lang="el-GR" dirty="0">
                <a:solidFill>
                  <a:srgbClr val="000000"/>
                </a:solidFill>
                <a:latin typeface="Arial Narrow" pitchFamily="34" charset="0"/>
                <a:sym typeface="Symbol" pitchFamily="18" charset="2"/>
              </a:rPr>
              <a:t></a:t>
            </a:r>
            <a:r>
              <a:rPr lang="el-GR" dirty="0">
                <a:solidFill>
                  <a:srgbClr val="000000"/>
                </a:solidFill>
                <a:latin typeface="Arial Narrow" pitchFamily="34" charset="0"/>
              </a:rPr>
              <a:t>→</a:t>
            </a:r>
            <a:r>
              <a:rPr lang="el-GR" dirty="0">
                <a:solidFill>
                  <a:srgbClr val="000000"/>
                </a:solidFill>
                <a:latin typeface="Arial Narrow" pitchFamily="34" charset="0"/>
                <a:sym typeface="Symbol" pitchFamily="18" charset="2"/>
              </a:rPr>
              <a:t></a:t>
            </a:r>
            <a:r>
              <a:rPr lang="en-US" dirty="0" smtClean="0">
                <a:solidFill>
                  <a:srgbClr val="000000"/>
                </a:solidFill>
                <a:latin typeface="Arial Narrow" pitchFamily="34" charset="0"/>
              </a:rPr>
              <a:t>) </a:t>
            </a:r>
            <a:r>
              <a:rPr lang="en-US" dirty="0" smtClean="0">
                <a:solidFill>
                  <a:srgbClr val="000000"/>
                </a:solidFill>
                <a:latin typeface="Arial Narrow" pitchFamily="34" charset="0"/>
                <a:cs typeface="Arial" pitchFamily="34" charset="0"/>
                <a:sym typeface="Symbol"/>
              </a:rPr>
              <a:t></a:t>
            </a:r>
            <a:r>
              <a:rPr lang="en-US" dirty="0" smtClean="0">
                <a:solidFill>
                  <a:srgbClr val="000000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Arial Narrow" pitchFamily="34" charset="0"/>
              </a:rPr>
              <a:t>BR(3</a:t>
            </a:r>
            <a:r>
              <a:rPr lang="el-GR" dirty="0">
                <a:solidFill>
                  <a:srgbClr val="000000"/>
                </a:solidFill>
                <a:latin typeface="Arial Narrow" pitchFamily="34" charset="0"/>
                <a:cs typeface="Times New Roman" pitchFamily="18" charset="0"/>
              </a:rPr>
              <a:t>π</a:t>
            </a:r>
            <a:r>
              <a:rPr lang="en-US" dirty="0" smtClean="0">
                <a:solidFill>
                  <a:srgbClr val="000000"/>
                </a:solidFill>
                <a:latin typeface="Arial Narrow" pitchFamily="34" charset="0"/>
                <a:cs typeface="Times New Roman" pitchFamily="18" charset="0"/>
              </a:rPr>
              <a:t>) / BR(</a:t>
            </a:r>
            <a:r>
              <a:rPr lang="el-GR" dirty="0">
                <a:solidFill>
                  <a:srgbClr val="000000"/>
                </a:solidFill>
                <a:latin typeface="Arial Narrow" pitchFamily="34" charset="0"/>
                <a:cs typeface="Times New Roman" pitchFamily="18" charset="0"/>
              </a:rPr>
              <a:t>γγ</a:t>
            </a:r>
            <a:r>
              <a:rPr lang="en-US" dirty="0">
                <a:solidFill>
                  <a:srgbClr val="000000"/>
                </a:solidFill>
                <a:latin typeface="Arial Narrow" pitchFamily="34" charset="0"/>
                <a:cs typeface="Times New Roman" pitchFamily="18" charset="0"/>
              </a:rPr>
              <a:t>)</a:t>
            </a:r>
            <a:endParaRPr lang="en-US" dirty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839200" cy="6096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Decay Width of  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 Mesons : 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Physics Motivation</a:t>
            </a:r>
            <a:endParaRPr lang="en-US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176133" name="Picture 5" descr="Picture_6_quark_formu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1828800"/>
            <a:ext cx="4342727" cy="76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6141" name="Text Box 13"/>
          <p:cNvSpPr txBox="1">
            <a:spLocks noChangeArrowheads="1"/>
          </p:cNvSpPr>
          <p:nvPr/>
        </p:nvSpPr>
        <p:spPr bwMode="auto">
          <a:xfrm>
            <a:off x="228600" y="914400"/>
            <a:ext cx="36599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SzPct val="75000"/>
              <a:buFont typeface="Wingdings" pitchFamily="2" charset="2"/>
              <a:buChar char="Ø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Light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quark mass ratio: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81000" y="1447800"/>
            <a:ext cx="4343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3">
              <a:buFont typeface="Wingdings" pitchFamily="2" charset="2"/>
              <a:buNone/>
            </a:pPr>
            <a:r>
              <a:rPr lang="en-US" sz="2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</a:t>
            </a:r>
            <a:r>
              <a:rPr lang="el-GR" sz="2000" dirty="0"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3</a:t>
            </a:r>
            <a:r>
              <a:rPr lang="el-GR" sz="2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π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forbidden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by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isospin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symmetry: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1000" y="1981200"/>
            <a:ext cx="3429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4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sz="24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</a:t>
            </a:r>
            <a:r>
              <a:rPr lang="el-GR" sz="24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US" sz="24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3</a:t>
            </a:r>
            <a:r>
              <a:rPr lang="el-GR" sz="24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π</a:t>
            </a:r>
            <a:r>
              <a:rPr lang="en-US" sz="24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)  ~  |A|</a:t>
            </a:r>
            <a:r>
              <a:rPr lang="en-US" sz="2400" baseline="300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~</a:t>
            </a:r>
            <a:r>
              <a:rPr lang="el-GR" sz="24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Q</a:t>
            </a:r>
            <a:r>
              <a:rPr lang="en-US" sz="2400" baseline="300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-4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429000"/>
            <a:ext cx="6596543" cy="288598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267200" y="3124200"/>
            <a:ext cx="19803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srgbClr val="0000FF"/>
                </a:solidFill>
                <a:latin typeface="Calibri" panose="020F0502020204030204" pitchFamily="34" charset="0"/>
              </a:rPr>
              <a:t>Phys. Rept. 945 (2022) 1-105</a:t>
            </a:r>
            <a:endParaRPr lang="en-US" sz="1200" i="1" dirty="0">
              <a:solidFill>
                <a:srgbClr val="0000F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Somov, CD2024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858000" y="3886200"/>
                <a:ext cx="2178289" cy="5222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0" smtClean="0">
                        <a:latin typeface="Cambria Math" panose="02040503050406030204" pitchFamily="18" charset="0"/>
                      </a:rPr>
                      <m:t>~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</m:oMath>
                </a14:m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𝑄𝐶𝐷</m:t>
                            </m:r>
                          </m:sub>
                        </m:sSub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0" y="3886200"/>
                <a:ext cx="2178289" cy="522259"/>
              </a:xfrm>
              <a:prstGeom prst="rect">
                <a:avLst/>
              </a:prstGeom>
              <a:blipFill>
                <a:blip r:embed="rId5"/>
                <a:stretch>
                  <a:fillRect b="-1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6477000" y="3429000"/>
            <a:ext cx="20008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Theoretical calculations: 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29400" y="3962400"/>
            <a:ext cx="2295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6705600" y="4648200"/>
                <a:ext cx="2366225" cy="5562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Uncertainties in EM </a:t>
                </a:r>
              </a:p>
              <a:p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contributions  to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sSup>
                          <m:sSup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sub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1400" i="1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sSup>
                          <m:sSup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sub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5600" y="4648200"/>
                <a:ext cx="2366225" cy="556243"/>
              </a:xfrm>
              <a:prstGeom prst="rect">
                <a:avLst/>
              </a:prstGeom>
              <a:blipFill>
                <a:blip r:embed="rId6"/>
                <a:stretch>
                  <a:fillRect t="-2198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40" name="Text Box 12"/>
          <p:cNvSpPr txBox="1">
            <a:spLocks noChangeArrowheads="1"/>
          </p:cNvSpPr>
          <p:nvPr/>
        </p:nvSpPr>
        <p:spPr bwMode="auto">
          <a:xfrm>
            <a:off x="304800" y="990600"/>
            <a:ext cx="275267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SzPct val="75000"/>
              <a:buFont typeface="Wingdings" pitchFamily="2" charset="2"/>
              <a:buChar char="Ø"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 -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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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)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mixing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angle</a:t>
            </a: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457200" y="5715000"/>
            <a:ext cx="4800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FF0066"/>
              </a:buClr>
              <a:buFont typeface="Wingdings" pitchFamily="2" charset="2"/>
              <a:buNone/>
            </a:pPr>
            <a:r>
              <a:rPr lang="el-GR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l-GR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η→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X) 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l-GR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l-GR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</a:t>
            </a:r>
            <a:r>
              <a:rPr lang="el-GR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l-GR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</a:t>
            </a:r>
            <a:r>
              <a:rPr lang="en-US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 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BR(X) / BR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l-GR" sz="2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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)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4906043"/>
              </p:ext>
            </p:extLst>
          </p:nvPr>
        </p:nvGraphicFramePr>
        <p:xfrm>
          <a:off x="1066800" y="2286000"/>
          <a:ext cx="2983832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404" name="Equation" r:id="rId4" imgW="1828800" imgH="482400" progId="Equation.3">
                  <p:embed/>
                </p:oleObj>
              </mc:Choice>
              <mc:Fallback>
                <p:oleObj name="Equation" r:id="rId4" imgW="1828800" imgH="48240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2286000"/>
                        <a:ext cx="2983832" cy="78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/>
          <p:cNvSpPr/>
          <p:nvPr/>
        </p:nvSpPr>
        <p:spPr>
          <a:xfrm>
            <a:off x="304800" y="464820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>
              <a:buSzPct val="75000"/>
            </a:pPr>
            <a:endParaRPr lang="en-US" sz="1600" dirty="0" smtClean="0">
              <a:latin typeface="Arial Narrow" pitchFamily="34" charset="0"/>
              <a:sym typeface="Symbol" pitchFamily="18" charset="2"/>
            </a:endParaRPr>
          </a:p>
          <a:p>
            <a:pPr marL="0" lvl="1">
              <a:buSzPct val="75000"/>
              <a:buFont typeface="Wingdings" pitchFamily="2" charset="2"/>
              <a:buChar char="Ø"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Significantly improve all  </a:t>
            </a:r>
          </a:p>
          <a:p>
            <a:pPr marL="0" lvl="1">
              <a:buSzPct val="75000"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  decay widths in PDG </a:t>
            </a:r>
          </a:p>
        </p:txBody>
      </p:sp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>
          <a:xfrm>
            <a:off x="-76200" y="304800"/>
            <a:ext cx="8839200" cy="6096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Physics Motivation</a:t>
            </a:r>
            <a:endParaRPr lang="en-US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659043" y="1053933"/>
            <a:ext cx="4408757" cy="4661067"/>
            <a:chOff x="4567535" y="844443"/>
            <a:chExt cx="4408757" cy="4661067"/>
          </a:xfrm>
        </p:grpSpPr>
        <p:pic>
          <p:nvPicPr>
            <p:cNvPr id="176139" name="Picture 11" descr="eta-etap-mixi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800600" y="844443"/>
              <a:ext cx="4175692" cy="46419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6324600" y="5105400"/>
              <a:ext cx="147829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Times New Roman" pitchFamily="18" charset="0"/>
                  <a:cs typeface="Times New Roman" pitchFamily="18" charset="0"/>
                </a:rPr>
                <a:t>Experiments</a:t>
              </a:r>
              <a:endParaRPr 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16200000">
              <a:off x="3177571" y="2758128"/>
              <a:ext cx="324159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smtClean="0"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en-US" sz="2000" dirty="0" smtClean="0"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 - </a:t>
              </a:r>
              <a:r>
                <a:rPr lang="en-US" altLang="en-US" sz="2000" dirty="0" smtClean="0"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</a:t>
              </a:r>
              <a:r>
                <a:rPr lang="en-US" sz="2000" dirty="0" smtClean="0"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) mixing angle   (deg) </a:t>
              </a:r>
              <a:endParaRPr 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812510" y="3733800"/>
              <a:ext cx="73129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GlueX</a:t>
              </a:r>
              <a:endParaRPr lang="en-US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486400" y="2667000"/>
              <a:ext cx="1016112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  Cornell </a:t>
              </a:r>
            </a:p>
            <a:p>
              <a:r>
                <a:rPr lang="en-US" sz="1600" dirty="0" err="1" smtClean="0">
                  <a:latin typeface="Times New Roman" pitchFamily="18" charset="0"/>
                  <a:cs typeface="Times New Roman" pitchFamily="18" charset="0"/>
                </a:rPr>
                <a:t>Primakoff</a:t>
              </a:r>
              <a:endParaRPr lang="en-US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791200" y="4368225"/>
              <a:ext cx="910827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Collider </a:t>
              </a:r>
            </a:p>
            <a:p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Average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543800" y="3225225"/>
              <a:ext cx="865109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   PDG</a:t>
              </a:r>
            </a:p>
            <a:p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Average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5486400" y="914400"/>
              <a:ext cx="293381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i="1" dirty="0" smtClean="0">
                  <a:solidFill>
                    <a:srgbClr val="0000FF"/>
                  </a:solidFill>
                </a:rPr>
                <a:t>L</a:t>
              </a:r>
              <a:r>
                <a:rPr lang="en-US" sz="1400" i="1" dirty="0">
                  <a:solidFill>
                    <a:srgbClr val="0000FF"/>
                  </a:solidFill>
                </a:rPr>
                <a:t>. </a:t>
              </a:r>
              <a:r>
                <a:rPr lang="en-US" sz="1400" i="1" dirty="0" err="1">
                  <a:solidFill>
                    <a:srgbClr val="0000FF"/>
                  </a:solidFill>
                </a:rPr>
                <a:t>Goity</a:t>
              </a:r>
              <a:r>
                <a:rPr lang="en-US" sz="1400" i="1" dirty="0">
                  <a:solidFill>
                    <a:srgbClr val="0000FF"/>
                  </a:solidFill>
                </a:rPr>
                <a:t> and al. PRD 66 (2002) 076014</a:t>
              </a:r>
            </a:p>
          </p:txBody>
        </p:sp>
      </p:grp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A. Somov, CD2024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09600" y="1548825"/>
            <a:ext cx="39757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SU(3)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symmetry breaking induces mixing 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between the 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SU(3)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states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3124200"/>
            <a:ext cx="41905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mixing angle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 can be determined using 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measured decay widths </a:t>
            </a:r>
            <a:r>
              <a:rPr lang="el-G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</a:t>
            </a:r>
            <a:r>
              <a:rPr lang="en-US" sz="16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() </a:t>
            </a:r>
            <a:r>
              <a:rPr lang="el-G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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and NLO </a:t>
            </a: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corrections to decay constant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9600" y="4038600"/>
            <a:ext cx="36166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Important to analyze together  decays </a:t>
            </a:r>
          </a:p>
          <a:p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</a:t>
            </a:r>
            <a:r>
              <a:rPr lang="en-US" sz="16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() </a:t>
            </a:r>
            <a:r>
              <a:rPr lang="el-G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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and  </a:t>
            </a:r>
            <a:r>
              <a:rPr lang="el-G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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-36576"/>
            <a:ext cx="8229600" cy="6858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Measurements of  </a:t>
            </a:r>
            <a:r>
              <a:rPr lang="el-G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</a:t>
            </a:r>
            <a:r>
              <a:rPr lang="el-G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l-G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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endParaRPr lang="en-US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6150" name="Rectangle 7"/>
          <p:cNvSpPr>
            <a:spLocks noChangeArrowheads="1"/>
          </p:cNvSpPr>
          <p:nvPr/>
        </p:nvSpPr>
        <p:spPr bwMode="auto">
          <a:xfrm>
            <a:off x="838200" y="3276600"/>
            <a:ext cx="1524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1" name="Text Box 19"/>
          <p:cNvSpPr txBox="1">
            <a:spLocks noChangeArrowheads="1"/>
          </p:cNvSpPr>
          <p:nvPr/>
        </p:nvSpPr>
        <p:spPr bwMode="auto">
          <a:xfrm>
            <a:off x="381000" y="5257800"/>
            <a:ext cx="8534400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Clr>
                <a:srgbClr val="FF0066"/>
              </a:buClr>
              <a:buSzPct val="70000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New measurement of the decay width using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Primakoff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process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PrimEx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-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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                       </a:t>
            </a:r>
          </a:p>
          <a:p>
            <a:pPr marL="285750" indent="-285750">
              <a:buClr>
                <a:srgbClr val="FF0066"/>
              </a:buClr>
              <a:buSzPct val="70000"/>
            </a:pPr>
            <a:r>
              <a:rPr lang="en-US" sz="2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                                  experiment  at Jefferson Lab   </a:t>
            </a:r>
            <a:endParaRPr lang="en-US" sz="2000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6152" name="Text Box 19"/>
          <p:cNvSpPr txBox="1">
            <a:spLocks noChangeArrowheads="1"/>
          </p:cNvSpPr>
          <p:nvPr/>
        </p:nvSpPr>
        <p:spPr bwMode="auto">
          <a:xfrm>
            <a:off x="36576" y="1219200"/>
            <a:ext cx="4572000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SzPct val="75000"/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The partial width  </a:t>
            </a:r>
            <a:r>
              <a:rPr lang="el-GR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</a:t>
            </a:r>
            <a:r>
              <a:rPr lang="el-GR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l-GR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</a:t>
            </a:r>
            <a:r>
              <a:rPr lang="en-US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  was   </a:t>
            </a:r>
          </a:p>
          <a:p>
            <a:pPr>
              <a:buClr>
                <a:srgbClr val="FF0066"/>
              </a:buClr>
              <a:buSzPct val="75000"/>
            </a:pPr>
            <a:r>
              <a:rPr lang="en-US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derived from  measurements  </a:t>
            </a:r>
          </a:p>
          <a:p>
            <a:pPr>
              <a:buClr>
                <a:srgbClr val="FF0066"/>
              </a:buClr>
              <a:buSzPct val="75000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>
              <a:buClr>
                <a:srgbClr val="FF0066"/>
              </a:buClr>
              <a:buSzPct val="75000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- collider experiments in the reaction </a:t>
            </a:r>
          </a:p>
          <a:p>
            <a:pPr>
              <a:buClr>
                <a:srgbClr val="FF0066"/>
              </a:buClr>
              <a:buSzPct val="75000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       e</a:t>
            </a:r>
            <a:r>
              <a:rPr lang="en-US" sz="2000" baseline="300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000" baseline="300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Symbol"/>
              </a:rPr>
              <a:t> e</a:t>
            </a:r>
            <a:r>
              <a:rPr lang="en-US" sz="2000" baseline="30000" dirty="0" smtClean="0">
                <a:latin typeface="Times New Roman" pitchFamily="18" charset="0"/>
                <a:cs typeface="Times New Roman" pitchFamily="18" charset="0"/>
                <a:sym typeface="Symbol"/>
              </a:rPr>
              <a:t>+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Symbol"/>
              </a:rPr>
              <a:t> e</a:t>
            </a:r>
            <a:r>
              <a:rPr lang="en-US" sz="2000" baseline="30000" dirty="0" smtClean="0">
                <a:latin typeface="Times New Roman" pitchFamily="18" charset="0"/>
                <a:cs typeface="Times New Roman" pitchFamily="18" charset="0"/>
                <a:sym typeface="Symbol"/>
              </a:rPr>
              <a:t>-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Symbol"/>
              </a:rPr>
              <a:t>  </a:t>
            </a:r>
          </a:p>
          <a:p>
            <a:pPr>
              <a:buClr>
                <a:srgbClr val="FF0066"/>
              </a:buClr>
              <a:buSzPct val="75000"/>
            </a:pPr>
            <a:endParaRPr lang="en-US" sz="2000" dirty="0" smtClean="0">
              <a:latin typeface="Times New Roman" pitchFamily="18" charset="0"/>
              <a:cs typeface="Times New Roman" pitchFamily="18" charset="0"/>
              <a:sym typeface="Symbol"/>
            </a:endParaRPr>
          </a:p>
          <a:p>
            <a:pPr>
              <a:buClr>
                <a:srgbClr val="FF0066"/>
              </a:buClr>
              <a:buSzPct val="75000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Primakoff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production of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Symbol"/>
              </a:rPr>
              <a:t> mesons</a:t>
            </a:r>
          </a:p>
          <a:p>
            <a:pPr>
              <a:buClr>
                <a:srgbClr val="FF0066"/>
              </a:buClr>
              <a:buSzPct val="75000"/>
            </a:pPr>
            <a:endParaRPr lang="en-US" dirty="0" smtClean="0">
              <a:solidFill>
                <a:srgbClr val="C00000"/>
              </a:solidFill>
              <a:latin typeface="Arial Narrow" pitchFamily="34" charset="0"/>
              <a:sym typeface="Symbol"/>
            </a:endParaRPr>
          </a:p>
          <a:p>
            <a:pPr>
              <a:buClr>
                <a:srgbClr val="FF0066"/>
              </a:buClr>
              <a:buSzPct val="75000"/>
            </a:pPr>
            <a:endParaRPr lang="en-US" dirty="0" smtClean="0">
              <a:solidFill>
                <a:srgbClr val="C00000"/>
              </a:solidFill>
              <a:latin typeface="Arial Narrow" pitchFamily="34" charset="0"/>
              <a:sym typeface="Symbol"/>
            </a:endParaRPr>
          </a:p>
          <a:p>
            <a:pPr>
              <a:buSzPct val="75000"/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 Some disagreements between collider </a:t>
            </a:r>
          </a:p>
          <a:p>
            <a:pPr>
              <a:buClr>
                <a:srgbClr val="FF0066"/>
              </a:buClr>
              <a:buSzPct val="75000"/>
            </a:pPr>
            <a:r>
              <a:rPr lang="en-US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    and  </a:t>
            </a:r>
            <a:r>
              <a:rPr lang="en-US" sz="2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Primakoff</a:t>
            </a:r>
            <a:r>
              <a:rPr lang="en-US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results</a:t>
            </a:r>
          </a:p>
          <a:p>
            <a:pPr>
              <a:buClr>
                <a:srgbClr val="FF0066"/>
              </a:buClr>
              <a:buSzPct val="75000"/>
            </a:pPr>
            <a:endParaRPr lang="en-US" dirty="0" smtClean="0">
              <a:solidFill>
                <a:srgbClr val="C00000"/>
              </a:solidFill>
              <a:latin typeface="Arial Narrow" pitchFamily="34" charset="0"/>
              <a:sym typeface="Symbo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00" y="2286000"/>
            <a:ext cx="68580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371600" y="6019800"/>
            <a:ext cx="5580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Initial goal  for uncertainties  3.2 %, more likely be 6 – 9 %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4679" t="13318" r="33069" b="19981"/>
          <a:stretch/>
        </p:blipFill>
        <p:spPr>
          <a:xfrm>
            <a:off x="4495800" y="762000"/>
            <a:ext cx="4267200" cy="444726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Somov, CD2024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6067" name="Object 2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374806317"/>
              </p:ext>
            </p:extLst>
          </p:nvPr>
        </p:nvGraphicFramePr>
        <p:xfrm>
          <a:off x="152400" y="3048000"/>
          <a:ext cx="41275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338" name="Equation" r:id="rId5" imgW="2476500" imgH="457200" progId="">
                  <p:embed/>
                </p:oleObj>
              </mc:Choice>
              <mc:Fallback>
                <p:oleObj name="Equation" r:id="rId5" imgW="2476500" imgH="457200" progId="">
                  <p:embed/>
                  <p:pic>
                    <p:nvPicPr>
                      <p:cNvPr id="0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3048000"/>
                        <a:ext cx="4127500" cy="7620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381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305800" cy="381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Primakoff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Method</a:t>
            </a:r>
          </a:p>
        </p:txBody>
      </p:sp>
      <p:pic>
        <p:nvPicPr>
          <p:cNvPr id="2056" name="Picture 4" descr="primakoff_effect_larg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381000" y="381000"/>
            <a:ext cx="2514600" cy="2514600"/>
          </a:xfrm>
          <a:noFill/>
        </p:spPr>
      </p:pic>
      <p:sp>
        <p:nvSpPr>
          <p:cNvPr id="2057" name="Rectangle 5"/>
          <p:cNvSpPr>
            <a:spLocks noChangeArrowheads="1"/>
          </p:cNvSpPr>
          <p:nvPr/>
        </p:nvSpPr>
        <p:spPr bwMode="auto">
          <a:xfrm>
            <a:off x="914400" y="3200400"/>
            <a:ext cx="381000" cy="457200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  <p:grpSp>
        <p:nvGrpSpPr>
          <p:cNvPr id="2" name="Group 21"/>
          <p:cNvGrpSpPr/>
          <p:nvPr/>
        </p:nvGrpSpPr>
        <p:grpSpPr>
          <a:xfrm>
            <a:off x="533400" y="1463675"/>
            <a:ext cx="914400" cy="593725"/>
            <a:chOff x="457200" y="1143000"/>
            <a:chExt cx="914400" cy="593725"/>
          </a:xfrm>
        </p:grpSpPr>
        <p:sp>
          <p:nvSpPr>
            <p:cNvPr id="2066" name="Text Box 7"/>
            <p:cNvSpPr txBox="1">
              <a:spLocks noChangeArrowheads="1"/>
            </p:cNvSpPr>
            <p:nvPr/>
          </p:nvSpPr>
          <p:spPr bwMode="auto">
            <a:xfrm>
              <a:off x="457200" y="1321117"/>
              <a:ext cx="753035" cy="336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buClrTx/>
                <a:buFontTx/>
                <a:buNone/>
              </a:pPr>
              <a:r>
                <a:rPr lang="el-GR" sz="1600" b="1" i="1">
                  <a:solidFill>
                    <a:srgbClr val="000000"/>
                  </a:solidFill>
                </a:rPr>
                <a:t>ρ</a:t>
              </a:r>
              <a:r>
                <a:rPr lang="en-US" sz="1600" b="1" i="1">
                  <a:solidFill>
                    <a:srgbClr val="000000"/>
                  </a:solidFill>
                </a:rPr>
                <a:t>,</a:t>
              </a:r>
              <a:r>
                <a:rPr lang="el-GR" sz="1600" b="1" i="1">
                  <a:solidFill>
                    <a:srgbClr val="000000"/>
                  </a:solidFill>
                </a:rPr>
                <a:t>ω</a:t>
              </a:r>
            </a:p>
          </p:txBody>
        </p:sp>
        <p:sp>
          <p:nvSpPr>
            <p:cNvPr id="2067" name="Line 8"/>
            <p:cNvSpPr>
              <a:spLocks noChangeShapeType="1"/>
            </p:cNvSpPr>
            <p:nvPr/>
          </p:nvSpPr>
          <p:spPr bwMode="auto">
            <a:xfrm>
              <a:off x="1371600" y="1143000"/>
              <a:ext cx="0" cy="593725"/>
            </a:xfrm>
            <a:prstGeom prst="line">
              <a:avLst/>
            </a:prstGeom>
            <a:noFill/>
            <a:ln w="47625">
              <a:solidFill>
                <a:srgbClr val="339966"/>
              </a:solidFill>
              <a:prstDash val="dash"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en-US"/>
            </a:p>
          </p:txBody>
        </p:sp>
      </p:grpSp>
      <p:sp>
        <p:nvSpPr>
          <p:cNvPr id="2059" name="Text Box 9"/>
          <p:cNvSpPr txBox="1">
            <a:spLocks noChangeArrowheads="1"/>
          </p:cNvSpPr>
          <p:nvPr/>
        </p:nvSpPr>
        <p:spPr bwMode="auto">
          <a:xfrm>
            <a:off x="228600" y="4038600"/>
            <a:ext cx="5029200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buClrTx/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Measure differential cross section d</a:t>
            </a:r>
            <a:r>
              <a:rPr lang="en-US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/d</a:t>
            </a:r>
          </a:p>
          <a:p>
            <a:pPr eaLnBrk="0" hangingPunct="0">
              <a:spcBef>
                <a:spcPct val="50000"/>
              </a:spcBef>
              <a:buClrTx/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Contributions from:  </a:t>
            </a:r>
          </a:p>
          <a:p>
            <a:pPr eaLnBrk="0" hangingPunct="0">
              <a:spcBef>
                <a:spcPct val="50000"/>
              </a:spcBef>
              <a:buClrTx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Symbol"/>
              </a:rPr>
              <a:t>      - signal Coulomb </a:t>
            </a:r>
          </a:p>
          <a:p>
            <a:pPr eaLnBrk="0" hangingPunct="0">
              <a:spcBef>
                <a:spcPct val="50000"/>
              </a:spcBef>
              <a:buClrTx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Symbol"/>
              </a:rPr>
              <a:t>      - nuclear coherent  (incoherent)     </a:t>
            </a:r>
          </a:p>
          <a:p>
            <a:pPr eaLnBrk="0" hangingPunct="0">
              <a:spcBef>
                <a:spcPct val="50000"/>
              </a:spcBef>
              <a:buClrTx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Symbol"/>
              </a:rPr>
              <a:t>      - interference between signal and coherent </a:t>
            </a:r>
          </a:p>
          <a:p>
            <a:pPr eaLnBrk="0" hangingPunct="0">
              <a:spcBef>
                <a:spcPct val="50000"/>
              </a:spcBef>
              <a:buClrTx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Symbol"/>
              </a:rPr>
              <a:t>      - other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hadronic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Symbol"/>
              </a:rPr>
              <a:t> background 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 useBgFill="1">
        <p:nvSpPr>
          <p:cNvPr id="2060" name="TextBox 24"/>
          <p:cNvSpPr txBox="1">
            <a:spLocks noChangeArrowheads="1"/>
          </p:cNvSpPr>
          <p:nvPr/>
        </p:nvSpPr>
        <p:spPr bwMode="auto">
          <a:xfrm>
            <a:off x="1676400" y="990600"/>
            <a:ext cx="304800" cy="369888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el-GR" dirty="0"/>
              <a:t>η</a:t>
            </a:r>
            <a:endParaRPr lang="en-US" dirty="0"/>
          </a:p>
        </p:txBody>
      </p:sp>
      <p:pic>
        <p:nvPicPr>
          <p:cNvPr id="2065" name="Picture 25" descr="csec-4He-Ilya-data_pac35.eps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38637" y="581025"/>
            <a:ext cx="4805363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6172200" y="3276600"/>
            <a:ext cx="282750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Symbol"/>
              </a:rPr>
              <a:t> production angle </a:t>
            </a:r>
            <a:r>
              <a:rPr lang="en-US" baseline="-25000" dirty="0" smtClean="0">
                <a:sym typeface="Symbol"/>
              </a:rPr>
              <a:t></a:t>
            </a:r>
            <a:r>
              <a:rPr lang="en-US" dirty="0" smtClean="0">
                <a:sym typeface="Symbol"/>
              </a:rPr>
              <a:t> (deg)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 rot="16200000">
            <a:off x="3353262" y="1753062"/>
            <a:ext cx="231287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ym typeface="Symbol"/>
              </a:rPr>
              <a:t>Cross Section d / d   (</a:t>
            </a:r>
            <a:r>
              <a:rPr lang="en-US" sz="1200" dirty="0" err="1" smtClean="0">
                <a:sym typeface="Symbol"/>
              </a:rPr>
              <a:t>mb</a:t>
            </a:r>
            <a:r>
              <a:rPr lang="en-US" sz="1200" dirty="0" smtClean="0">
                <a:sym typeface="Symbol"/>
              </a:rPr>
              <a:t>/</a:t>
            </a:r>
            <a:r>
              <a:rPr lang="en-US" sz="1200" dirty="0" err="1" smtClean="0">
                <a:sym typeface="Symbol"/>
              </a:rPr>
              <a:t>srad</a:t>
            </a:r>
            <a:r>
              <a:rPr lang="en-US" sz="1200" dirty="0" smtClean="0">
                <a:sym typeface="Symbol"/>
              </a:rPr>
              <a:t>) </a:t>
            </a:r>
            <a:endParaRPr lang="en-US" sz="1200" dirty="0"/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5334000" y="4038600"/>
            <a:ext cx="38100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buClrTx/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Distribution shapes are computed </a:t>
            </a:r>
          </a:p>
          <a:p>
            <a:pPr eaLnBrk="0" hangingPunct="0">
              <a:spcBef>
                <a:spcPct val="50000"/>
              </a:spcBef>
              <a:buClrTx/>
            </a:pPr>
            <a:r>
              <a:rPr lang="en-US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  or measured </a:t>
            </a:r>
          </a:p>
          <a:p>
            <a:pPr eaLnBrk="0" hangingPunct="0">
              <a:spcBef>
                <a:spcPct val="50000"/>
              </a:spcBef>
              <a:buClrTx/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Free parameters in the fit:</a:t>
            </a:r>
          </a:p>
          <a:p>
            <a:pPr eaLnBrk="0" hangingPunct="0">
              <a:spcBef>
                <a:spcPct val="50000"/>
              </a:spcBef>
              <a:buClrTx/>
            </a:pPr>
            <a:r>
              <a:rPr lang="en-US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- normalizations, interference            </a:t>
            </a:r>
          </a:p>
          <a:p>
            <a:pPr eaLnBrk="0" hangingPunct="0">
              <a:spcBef>
                <a:spcPct val="50000"/>
              </a:spcBef>
              <a:buClrTx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phase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Somov, CD2024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C9753F-23C0-4BF9-AF98-A7BB53FC388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505200" y="3276600"/>
            <a:ext cx="762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>
                <a:sym typeface="Symbol" panose="05050102010706020507" pitchFamily="18" charset="2"/>
              </a:rPr>
              <a:t>sin</a:t>
            </a:r>
            <a:r>
              <a:rPr lang="en-US" i="1" baseline="30000" dirty="0" smtClean="0">
                <a:sym typeface="Symbol" panose="05050102010706020507" pitchFamily="18" charset="2"/>
              </a:rPr>
              <a:t>2</a:t>
            </a:r>
            <a:r>
              <a:rPr lang="en-US" i="1" dirty="0" smtClean="0">
                <a:sym typeface="Symbol" panose="05050102010706020507" pitchFamily="18" charset="2"/>
              </a:rPr>
              <a:t></a:t>
            </a:r>
            <a:r>
              <a:rPr lang="en-US" baseline="-25000" dirty="0" smtClean="0">
                <a:sym typeface="Symbol" panose="05050102010706020507" pitchFamily="18" charset="2"/>
              </a:rPr>
              <a:t></a:t>
            </a:r>
            <a:endParaRPr lang="en-US" baseline="-25000" dirty="0"/>
          </a:p>
        </p:txBody>
      </p:sp>
      <p:sp>
        <p:nvSpPr>
          <p:cNvPr id="6" name="TextBox 5"/>
          <p:cNvSpPr txBox="1"/>
          <p:nvPr/>
        </p:nvSpPr>
        <p:spPr>
          <a:xfrm>
            <a:off x="1657816" y="3581400"/>
            <a:ext cx="247184" cy="21544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800" dirty="0" smtClean="0">
                <a:sym typeface="Symbol" panose="05050102010706020507" pitchFamily="18" charset="2"/>
              </a:rPr>
              <a:t></a:t>
            </a:r>
            <a:endParaRPr lang="en-US" sz="800" dirty="0"/>
          </a:p>
        </p:txBody>
      </p:sp>
    </p:spTree>
    <p:custDataLst>
      <p:tags r:id="rId2"/>
    </p:custData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762000"/>
            <a:ext cx="3742648" cy="3379989"/>
          </a:xfrm>
          <a:prstGeom prst="rect">
            <a:avLst/>
          </a:prstGeom>
        </p:spPr>
      </p:pic>
      <p:pic>
        <p:nvPicPr>
          <p:cNvPr id="40" name="Picture 3" descr="Acc_aeri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762000"/>
            <a:ext cx="42195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 Box 12"/>
          <p:cNvSpPr txBox="1">
            <a:spLocks noChangeArrowheads="1"/>
          </p:cNvSpPr>
          <p:nvPr/>
        </p:nvSpPr>
        <p:spPr bwMode="auto">
          <a:xfrm>
            <a:off x="5638800" y="1066800"/>
            <a:ext cx="676788" cy="338554"/>
          </a:xfrm>
          <a:prstGeom prst="rect">
            <a:avLst/>
          </a:prstGeom>
          <a:solidFill>
            <a:schemeClr val="bg1"/>
          </a:solidFill>
          <a:ln w="25400">
            <a:solidFill>
              <a:srgbClr val="190DB3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/>
              <a:t>Hall D</a:t>
            </a: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762000" y="30480"/>
            <a:ext cx="77724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Jefferson Lab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43" name="Text Box 16"/>
          <p:cNvSpPr txBox="1">
            <a:spLocks noChangeArrowheads="1"/>
          </p:cNvSpPr>
          <p:nvPr/>
        </p:nvSpPr>
        <p:spPr bwMode="auto">
          <a:xfrm>
            <a:off x="6400800" y="3581400"/>
            <a:ext cx="27764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45" name="Text Box 16"/>
          <p:cNvSpPr txBox="1">
            <a:spLocks noChangeArrowheads="1"/>
          </p:cNvSpPr>
          <p:nvPr/>
        </p:nvSpPr>
        <p:spPr bwMode="auto">
          <a:xfrm>
            <a:off x="7010400" y="3657600"/>
            <a:ext cx="271228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46" name="Text Box 16"/>
          <p:cNvSpPr txBox="1">
            <a:spLocks noChangeArrowheads="1"/>
          </p:cNvSpPr>
          <p:nvPr/>
        </p:nvSpPr>
        <p:spPr bwMode="auto">
          <a:xfrm>
            <a:off x="7620000" y="3581400"/>
            <a:ext cx="26642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62200" y="4800600"/>
            <a:ext cx="538038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CEBAF energy upgrade from 6 GeV to 12 GeV</a:t>
            </a:r>
          </a:p>
          <a:p>
            <a:pPr>
              <a:lnSpc>
                <a:spcPts val="1200"/>
              </a:lnSpc>
            </a:pPr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Four experimental halls: A, B, C, and 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  <a:p>
            <a:pPr marL="285750" indent="-285750">
              <a:lnSpc>
                <a:spcPts val="1200"/>
              </a:lnSpc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Hall D constructed in 2016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- beam of linearly polarized photons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365125"/>
          </a:xfrm>
        </p:spPr>
        <p:txBody>
          <a:bodyPr/>
          <a:lstStyle/>
          <a:p>
            <a:r>
              <a:rPr lang="en-US" dirty="0" smtClean="0"/>
              <a:t>A. Somov, CD2024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4848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4724400"/>
            <a:ext cx="2998893" cy="1600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7397" y="685800"/>
            <a:ext cx="7505003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I)  Determination of two photon decay widths:</a:t>
            </a: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l-GR" sz="2000" dirty="0" smtClean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</a:t>
            </a:r>
            <a:r>
              <a:rPr lang="en-US" sz="2000" baseline="30000" dirty="0" smtClean="0">
                <a:latin typeface="Times New Roman" pitchFamily="18" charset="0"/>
                <a:cs typeface="Times New Roman" pitchFamily="18" charset="0"/>
              </a:rPr>
              <a:t>0 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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)      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PrimEx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I, II  experiment in Hall B at 6 GeV</a:t>
            </a:r>
          </a:p>
          <a:p>
            <a:pPr>
              <a:lnSpc>
                <a:spcPts val="1200"/>
              </a:lnSpc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l-G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  </a:t>
            </a:r>
            <a:r>
              <a:rPr lang="el-G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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      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PrimeEx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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experiment in Hall D at 12 GeV</a:t>
            </a:r>
          </a:p>
          <a:p>
            <a:pPr>
              <a:lnSpc>
                <a:spcPts val="1200"/>
              </a:lnSpc>
            </a:pPr>
            <a:endParaRPr lang="en-US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l-GR" sz="2000" dirty="0" smtClean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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Symbol"/>
              </a:rPr>
              <a:t> 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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)         </a:t>
            </a:r>
          </a:p>
          <a:p>
            <a:pPr>
              <a:lnSpc>
                <a:spcPts val="1200"/>
              </a:lnSpc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- test Chiral symmetry and anomaly, extract light quark mass ratio, determine 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                                        - 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sym typeface="Symbol"/>
              </a:rPr>
              <a:t> mixing angle</a:t>
            </a:r>
          </a:p>
        </p:txBody>
      </p:sp>
      <p:pic>
        <p:nvPicPr>
          <p:cNvPr id="11" name="Picture 4" descr="primakoff_effect_lar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858000" y="609600"/>
            <a:ext cx="2057400" cy="2057400"/>
          </a:xfrm>
          <a:prstGeom prst="rect">
            <a:avLst/>
          </a:prstGeom>
          <a:noFill/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762000" y="26670"/>
            <a:ext cx="77724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Pimakoff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Program at Jefferson Lab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00400" y="6477635"/>
            <a:ext cx="2895600" cy="365125"/>
          </a:xfrm>
        </p:spPr>
        <p:txBody>
          <a:bodyPr/>
          <a:lstStyle/>
          <a:p>
            <a:r>
              <a:rPr lang="en-US" dirty="0" smtClean="0"/>
              <a:t>A. Somov, CD2024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52400" y="3276600"/>
            <a:ext cx="67818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II)  Measuring 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the 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charged and neutral  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pion 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polarizability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90600" y="3669268"/>
            <a:ext cx="4337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Primakoff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production of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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+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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-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and 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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90600" y="4114800"/>
            <a:ext cx="5628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Hall D, polarized photon beam (collected data in 2022)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00800" y="3657600"/>
            <a:ext cx="2589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talk by R.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Miskimen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2400" y="4495800"/>
            <a:ext cx="845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III)   Search for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axion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-like particles through nuclear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Primakoff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production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57200" y="4953000"/>
            <a:ext cx="5181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APL predominantly couple to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photons, with an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effective ALP-photon interaction</a:t>
            </a:r>
          </a:p>
          <a:p>
            <a:pPr marL="285750" indent="-285750">
              <a:buFontTx/>
              <a:buChar char="-"/>
            </a:pPr>
            <a:endParaRPr lang="en-US" dirty="0">
              <a:latin typeface="CMR1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57200" y="5638800"/>
            <a:ext cx="5486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portal to probe beyond-SM physics  (dark sector)</a:t>
            </a:r>
          </a:p>
          <a:p>
            <a:pPr marL="285750" indent="-285750">
              <a:buFontTx/>
              <a:buChar char="-"/>
            </a:pPr>
            <a:endParaRPr lang="en-US" dirty="0">
              <a:latin typeface="CMR1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7200" y="6096000"/>
            <a:ext cx="2817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Search for ALP in Hall D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276600" y="6096000"/>
            <a:ext cx="24320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Phys.Lett.B</a:t>
            </a:r>
            <a:r>
              <a:rPr lang="en-US" sz="14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855 (2024) 138790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5257800"/>
            <a:ext cx="1190323" cy="38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18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1.1|1.5|2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8.8|7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8.8|7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8.8|7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1.1|1.5|2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1.1|1.5|2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1.1|1.5|2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1.1|1.5|2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1.1|1.5|2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16396</TotalTime>
  <Words>3576</Words>
  <Application>Microsoft Office PowerPoint</Application>
  <PresentationFormat>On-screen Show (4:3)</PresentationFormat>
  <Paragraphs>673</Paragraphs>
  <Slides>39</Slides>
  <Notes>35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56" baseType="lpstr">
      <vt:lpstr>ＭＳ Ｐゴシック</vt:lpstr>
      <vt:lpstr>ＭＳ Ｐゴシック</vt:lpstr>
      <vt:lpstr>Arial</vt:lpstr>
      <vt:lpstr>Arial Narrow</vt:lpstr>
      <vt:lpstr>Arial Unicode MS</vt:lpstr>
      <vt:lpstr>Calibri</vt:lpstr>
      <vt:lpstr>Cambria Math</vt:lpstr>
      <vt:lpstr>CMR10</vt:lpstr>
      <vt:lpstr>Comic Sans MS</vt:lpstr>
      <vt:lpstr>ComicSansMS</vt:lpstr>
      <vt:lpstr>Symbol</vt:lpstr>
      <vt:lpstr>Tahoma</vt:lpstr>
      <vt:lpstr>Times New Roman</vt:lpstr>
      <vt:lpstr>Wingdings</vt:lpstr>
      <vt:lpstr>Office Theme</vt:lpstr>
      <vt:lpstr>Equation</vt:lpstr>
      <vt:lpstr>Acrobat Document</vt:lpstr>
      <vt:lpstr>PowerPoint Presentation</vt:lpstr>
      <vt:lpstr>PowerPoint Presentation</vt:lpstr>
      <vt:lpstr>Symmetries in QCD and Light Pseudoscalar Mesons</vt:lpstr>
      <vt:lpstr>Decay Width of   Mesons : Physics Motivation</vt:lpstr>
      <vt:lpstr>Physics Motivation</vt:lpstr>
      <vt:lpstr>Measurements of  Γ(→)</vt:lpstr>
      <vt:lpstr>The Primakoff Method</vt:lpstr>
      <vt:lpstr>PowerPoint Presentation</vt:lpstr>
      <vt:lpstr>PowerPoint Presentation</vt:lpstr>
      <vt:lpstr>PowerPoint Presentation</vt:lpstr>
      <vt:lpstr>Measurement of 0 Decay Width </vt:lpstr>
      <vt:lpstr>Measurement of     Decay Width</vt:lpstr>
      <vt:lpstr>GlueX  Detector in Hall D at Jefferson Lab</vt:lpstr>
      <vt:lpstr>GlueX  Detector</vt:lpstr>
      <vt:lpstr>PrimEx – η  Experiment in Hall D</vt:lpstr>
      <vt:lpstr>PrimEx – η  Experiment</vt:lpstr>
      <vt:lpstr>Compton Calorimeter</vt:lpstr>
      <vt:lpstr>Compton Scattering</vt:lpstr>
      <vt:lpstr>Compton Cross Section</vt:lpstr>
      <vt:lpstr>Status of the     Analysis</vt:lpstr>
      <vt:lpstr>Status of the     Analysis</vt:lpstr>
      <vt:lpstr>Angular Yield of     </vt:lpstr>
      <vt:lpstr>Future Plans</vt:lpstr>
      <vt:lpstr>Extension of the Primakoff Program with the GlueX Detector </vt:lpstr>
      <vt:lpstr>Lead Tungstate Eta Calorimeter (ECAL)</vt:lpstr>
      <vt:lpstr>Installation of the ECAL  </vt:lpstr>
      <vt:lpstr>PowerPoint Presentation</vt:lpstr>
      <vt:lpstr>Primakoff Program at 22 GeV  </vt:lpstr>
      <vt:lpstr>Primakoff   Production at 10 GeV and 20 GeV </vt:lpstr>
      <vt:lpstr>Measurements of    Decay Width</vt:lpstr>
      <vt:lpstr>Primakoff  Production at 10 GeV and 20 GeV </vt:lpstr>
      <vt:lpstr>Expected Uncertainties on the     Decay Width</vt:lpstr>
      <vt:lpstr>Summary</vt:lpstr>
      <vt:lpstr>Backup Slides</vt:lpstr>
      <vt:lpstr>Angular Yield of   000  </vt:lpstr>
      <vt:lpstr>Tagged Photon Beam</vt:lpstr>
      <vt:lpstr>Photon Flux Measurements with Pair Spectrometer</vt:lpstr>
      <vt:lpstr>PrimeEx D Targets </vt:lpstr>
      <vt:lpstr>Target Density Monitor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Alexander Somov</dc:creator>
  <cp:lastModifiedBy>Alexander Somov</cp:lastModifiedBy>
  <cp:revision>1174</cp:revision>
  <dcterms:created xsi:type="dcterms:W3CDTF">2006-08-16T00:00:00Z</dcterms:created>
  <dcterms:modified xsi:type="dcterms:W3CDTF">2024-08-27T13:56:46Z</dcterms:modified>
</cp:coreProperties>
</file>