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1"/>
    <p:sldMasterId id="2147491373" r:id="rId2"/>
  </p:sldMasterIdLst>
  <p:notesMasterIdLst>
    <p:notesMasterId r:id="rId36"/>
  </p:notesMasterIdLst>
  <p:handoutMasterIdLst>
    <p:handoutMasterId r:id="rId37"/>
  </p:handoutMasterIdLst>
  <p:sldIdLst>
    <p:sldId id="911" r:id="rId3"/>
    <p:sldId id="579" r:id="rId4"/>
    <p:sldId id="935" r:id="rId5"/>
    <p:sldId id="992" r:id="rId6"/>
    <p:sldId id="996" r:id="rId7"/>
    <p:sldId id="949" r:id="rId8"/>
    <p:sldId id="969" r:id="rId9"/>
    <p:sldId id="994" r:id="rId10"/>
    <p:sldId id="950" r:id="rId11"/>
    <p:sldId id="995" r:id="rId12"/>
    <p:sldId id="678" r:id="rId13"/>
    <p:sldId id="941" r:id="rId14"/>
    <p:sldId id="942" r:id="rId15"/>
    <p:sldId id="985" r:id="rId16"/>
    <p:sldId id="944" r:id="rId17"/>
    <p:sldId id="793" r:id="rId18"/>
    <p:sldId id="968" r:id="rId19"/>
    <p:sldId id="986" r:id="rId20"/>
    <p:sldId id="987" r:id="rId21"/>
    <p:sldId id="988" r:id="rId22"/>
    <p:sldId id="990" r:id="rId23"/>
    <p:sldId id="886" r:id="rId24"/>
    <p:sldId id="991" r:id="rId25"/>
    <p:sldId id="955" r:id="rId26"/>
    <p:sldId id="956" r:id="rId27"/>
    <p:sldId id="914" r:id="rId28"/>
    <p:sldId id="993" r:id="rId29"/>
    <p:sldId id="773" r:id="rId30"/>
    <p:sldId id="859" r:id="rId31"/>
    <p:sldId id="983" r:id="rId32"/>
    <p:sldId id="984" r:id="rId33"/>
    <p:sldId id="913" r:id="rId34"/>
    <p:sldId id="989" r:id="rId35"/>
  </p:sldIdLst>
  <p:sldSz cx="9144000" cy="6858000" type="screen4x3"/>
  <p:notesSz cx="6881813" cy="91678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00FF"/>
    <a:srgbClr val="FF8000"/>
    <a:srgbClr val="9966FF"/>
    <a:srgbClr val="FF00FF"/>
    <a:srgbClr val="99663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B22B5C-CE1F-409C-A7A2-2C33951161E6}" v="134" dt="2024-08-21T21:31:12.1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176"/>
    <p:restoredTop sz="94464"/>
  </p:normalViewPr>
  <p:slideViewPr>
    <p:cSldViewPr>
      <p:cViewPr varScale="1">
        <p:scale>
          <a:sx n="90" d="100"/>
          <a:sy n="90" d="100"/>
        </p:scale>
        <p:origin x="6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85CD9F-29EA-44EC-B5F7-A935F6927D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0D27DD-EAF0-4BBA-BEE9-258FDE1F9E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95D0A37-C53B-4F33-BDAD-B44C045DBC00}" type="datetimeFigureOut">
              <a:rPr lang="en-US" altLang="en-US"/>
              <a:pPr>
                <a:defRPr/>
              </a:pPr>
              <a:t>8/25/24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A975E5-F1B4-4464-B2D2-BCF6841A1C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07438"/>
            <a:ext cx="2982913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4C6B27-6AB5-425B-851F-C00B76AA8C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97313" y="8707438"/>
            <a:ext cx="2982912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6D1338A-6251-4EC6-A332-CC01FC50A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E947F0F-7DF9-4C61-B403-FA24556DE8E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7F8FA87-F355-429E-AF91-2A8E4FC0560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829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A4C4FC81-DB10-4A16-A22B-674112E47E7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84700" cy="3438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BA89D3AC-9823-43FF-BD24-1D2B361C97E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354513"/>
            <a:ext cx="5505450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6BDA3594-E4C2-47D6-AF54-D47D33490E0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7438"/>
            <a:ext cx="2982913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906A6DA7-EBAF-478A-9B5B-4806946264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7438"/>
            <a:ext cx="2982912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F38226-FB32-4DFB-91D7-72539348ED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9814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0025C28D-E37F-CFF0-A78F-030EF5EBA8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15A049CE-04EF-5AFE-DD2E-95B970464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7CF1518C-BB79-3E66-BCEC-0709287B0D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97AD333-8B84-3348-B437-378121E4F6F2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/>
              <a:t>3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997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>
            <a:extLst>
              <a:ext uri="{FF2B5EF4-FFF2-40B4-BE49-F238E27FC236}">
                <a16:creationId xmlns:a16="http://schemas.microsoft.com/office/drawing/2014/main" id="{097192BA-70D7-4651-A5B6-15F018FE07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0" name="Notes Placeholder 2">
            <a:extLst>
              <a:ext uri="{FF2B5EF4-FFF2-40B4-BE49-F238E27FC236}">
                <a16:creationId xmlns:a16="http://schemas.microsoft.com/office/drawing/2014/main" id="{E91ADDE7-B52E-475A-A832-04FF69168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9091" name="Slide Number Placeholder 3">
            <a:extLst>
              <a:ext uri="{FF2B5EF4-FFF2-40B4-BE49-F238E27FC236}">
                <a16:creationId xmlns:a16="http://schemas.microsoft.com/office/drawing/2014/main" id="{FB3CEDFA-C964-4FAB-9E3F-D702AAB4F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84C92FB-83E4-47B5-ADD9-36EF43BFA5AB}" type="slidenum">
              <a:rPr lang="en-US" altLang="en-US" sz="1300">
                <a:latin typeface="Arial" panose="020B0604020202020204" pitchFamily="34" charset="0"/>
              </a:rPr>
              <a:pPr/>
              <a:t>15</a:t>
            </a:fld>
            <a:endParaRPr lang="en-US" altLang="en-US" sz="13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1CFF0442-5DC4-4863-9E88-30EA715F3918}" type="slidenum">
              <a:rPr lang="en-US" smtClean="0"/>
              <a:pPr defTabSz="966788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27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1CFF0442-5DC4-4863-9E88-30EA715F3918}" type="slidenum">
              <a:rPr lang="en-US" smtClean="0"/>
              <a:pPr defTabSz="966788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934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096C82CC-8932-4262-86E9-02382B8771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AE4F5C7C-42E7-4151-B2DE-F170C3094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02C03849-E730-4996-AF76-6E83E3A5DF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A517C20-9E8F-4189-80A9-AC04830AC6B4}" type="slidenum">
              <a:rPr lang="en-US" altLang="en-US" sz="1200">
                <a:latin typeface="Arial" panose="020B0604020202020204" pitchFamily="34" charset="0"/>
              </a:rPr>
              <a:pPr/>
              <a:t>24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02EAEC4-1642-4C96-BB22-626A60C94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B24DD29C-81FC-449D-8FDE-F795CFD16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289DF61-5235-4012-AAC5-1F39ED7A8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F89C30A-7EB1-4577-AFF3-859DD2312E33}" type="slidenum">
              <a:rPr lang="en-US" altLang="en-US" sz="1200">
                <a:latin typeface="Arial" panose="020B0604020202020204" pitchFamily="34" charset="0"/>
              </a:rPr>
              <a:pPr/>
              <a:t>25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872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92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546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D22EEAE5-9B8F-F3F2-631A-A2C1C42DFD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3B1DA4AE-287C-C475-CA63-1BD3EB708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BF475FE6-44E3-10D5-A702-2F7A5F2672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67A5337-B948-E941-B926-1CBFD9803B59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29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A11AE644-6C89-071C-0885-BEC5AFC8ED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652F0BC8-3DF4-32CD-D872-50DE96670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1C4D827E-42FB-5D43-3156-55B1A1ED3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4C8992F-1922-E245-A37E-2252313530A3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30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144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7870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1B9234BA-2F4E-4E01-B0BA-E1480F2719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EF48FCC2-9517-4F8E-9714-DF0A185F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BF7E2DC-041B-4132-8193-0FD39CAFCF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FE212B8-B36C-4805-B633-478F33272E45}" type="slidenum">
              <a:rPr lang="en-US" altLang="en-US" sz="1200">
                <a:latin typeface="Arial" panose="020B0604020202020204" pitchFamily="34" charset="0"/>
              </a:rPr>
              <a:pPr/>
              <a:t>31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2700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EC5B55F5-E969-464E-87E5-8E6410CE22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821430EC-2A01-4187-9C05-6951BA066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687BB10B-7666-4D45-B451-9B7A628D62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0BD5A98-4582-4A57-92DA-FFEF5AFAAC53}" type="slidenum">
              <a:rPr lang="en-US" altLang="en-US" sz="1200">
                <a:latin typeface="Arial" panose="020B0604020202020204" pitchFamily="34" charset="0"/>
              </a:rPr>
              <a:pPr/>
              <a:t>33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555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3552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6428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528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5AC4998A-F4CF-47C0-8233-29CC36B2A4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>
            <a:extLst>
              <a:ext uri="{FF2B5EF4-FFF2-40B4-BE49-F238E27FC236}">
                <a16:creationId xmlns:a16="http://schemas.microsoft.com/office/drawing/2014/main" id="{DEC9BF2B-D436-41F0-AF5A-1EBEEB9B5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4BE171E7-D74F-48ED-AB8F-918F83FB2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BB533-640D-496B-8B4C-DFC631BC414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5AC4998A-F4CF-47C0-8233-29CC36B2A4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>
            <a:extLst>
              <a:ext uri="{FF2B5EF4-FFF2-40B4-BE49-F238E27FC236}">
                <a16:creationId xmlns:a16="http://schemas.microsoft.com/office/drawing/2014/main" id="{DEC9BF2B-D436-41F0-AF5A-1EBEEB9B5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4BE171E7-D74F-48ED-AB8F-918F83FB2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BB533-640D-496B-8B4C-DFC631BC414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199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5AC4998A-F4CF-47C0-8233-29CC36B2A4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>
            <a:extLst>
              <a:ext uri="{FF2B5EF4-FFF2-40B4-BE49-F238E27FC236}">
                <a16:creationId xmlns:a16="http://schemas.microsoft.com/office/drawing/2014/main" id="{DEC9BF2B-D436-41F0-AF5A-1EBEEB9B5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4BE171E7-D74F-48ED-AB8F-918F83FB2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BB533-640D-496B-8B4C-DFC631BC414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57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C11C819-4A31-4CAB-B5C2-1B16FDD06860}"/>
              </a:ext>
            </a:extLst>
          </p:cNvPr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00"/>
            <a:ext cx="7772400" cy="1431925"/>
          </a:xfrm>
        </p:spPr>
        <p:txBody>
          <a:bodyPr anchor="b" anchorCtr="1"/>
          <a:lstStyle>
            <a:lvl1pPr algn="ctr"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5D2DF8-73DA-4546-A29F-C8EFEDF6750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D3B7CD-2B75-4DD9-B05F-20B7E0EAB6C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8B4DC90-111A-4343-A5B1-65B07CE00C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DAD3F6C-5C39-418D-857B-5FDEEF9D5743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284209C-8DA0-4735-9C18-2B54F7D6BF8F}" type="datetime1">
              <a:rPr lang="en-US" altLang="en-US"/>
              <a:pPr>
                <a:defRPr/>
              </a:pPr>
              <a:t>8/25/24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294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73E936-30CF-438E-8A88-FA1F1A6995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57045-5AEE-4E76-91D1-517347522D11}" type="datetime1">
              <a:rPr lang="en-US" altLang="en-US"/>
              <a:pPr>
                <a:defRPr/>
              </a:pPr>
              <a:t>8/25/24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C163D1-F98F-4E0F-9634-84F952D7C9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48A4BA-0ACA-4FC7-A92D-39647BC1A9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709B2-451B-4455-9EDA-773ED8C5DB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056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D5945A-8C91-4519-BB16-F685A732CC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5F837-3F2B-4F0B-BBD5-7B9E9DFA79A5}" type="datetime1">
              <a:rPr lang="en-US" altLang="en-US"/>
              <a:pPr>
                <a:defRPr/>
              </a:pPr>
              <a:t>8/25/24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7FE349-3273-4CAE-9E2F-D2DCBA625B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419B76-69DC-4C4B-AB6D-DB9D2234A1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FA5BD-5403-4AAC-AA50-07F18FEFA5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720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7578A6B-5AB9-41C3-9EA7-DE6E3DB8BB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72062-219C-4C6C-A7F5-D45A82822726}" type="datetime1">
              <a:rPr lang="en-US" altLang="en-US"/>
              <a:pPr>
                <a:defRPr/>
              </a:pPr>
              <a:t>8/25/24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2085422-D40D-4E2D-BF77-81E56542BE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6C3DCE4-B813-4037-A665-063B3F55AB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C5D19-0ED3-40CC-AB46-E1EF00DFDB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32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6DE944-0B37-4988-8A39-35610D282E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87A29-89C4-424F-AB19-DECCF04133D5}" type="datetime1">
              <a:rPr lang="en-US" altLang="en-US"/>
              <a:pPr>
                <a:defRPr/>
              </a:pPr>
              <a:t>8/25/24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7CDEAE-85D8-420D-BC7D-8EBA23ACD3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FE451B-A968-4909-97D4-82774204E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3A2F0-FC72-4E73-B482-11D9708C7B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072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BBB2775-1C3F-4C7C-AB29-9B7294B35B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77C30-8563-4E9B-BD85-C593A2154EF9}" type="datetime1">
              <a:rPr lang="en-US" altLang="en-US"/>
              <a:pPr>
                <a:defRPr/>
              </a:pPr>
              <a:t>8/25/24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9CCA7F0-75E8-4699-9AF7-D94CEDC33A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CF18BD3-173C-41CF-A7C9-CEC195A72E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4002-19BE-4C1F-9FB3-50C285C1E8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229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D52F24-D741-47E8-86AF-C2E08BC8FD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7B2B0-13B1-4E9B-98EB-80A6AEFEC351}" type="datetime1">
              <a:rPr lang="en-US" altLang="en-US"/>
              <a:pPr>
                <a:defRPr/>
              </a:pPr>
              <a:t>8/25/24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8A4BFFD-81F9-4A67-BA2D-4A435167E3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1086580-4EB6-471B-9A43-939C4722FA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31B22-68A7-4188-ADEF-BFA01F4BD5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379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AEEDD7D-DFEC-47CB-BA1A-7C527C2221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CFFEB-AFA0-4DEA-93B6-707E5014D8A4}" type="datetime1">
              <a:rPr lang="en-US" altLang="en-US"/>
              <a:pPr>
                <a:defRPr/>
              </a:pPr>
              <a:t>8/25/24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1341FCD-7595-42C1-99D9-0EFA2CDB7F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DC1AC4-658C-4D39-B407-B11C51528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D299C-7964-44CF-ADE0-26273B75A0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552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1B71ED66-FA1B-4424-90BD-8AD886B7401E}"/>
              </a:ext>
            </a:extLst>
          </p:cNvPr>
          <p:cNvSpPr>
            <a:spLocks/>
          </p:cNvSpPr>
          <p:nvPr/>
        </p:nvSpPr>
        <p:spPr bwMode="auto">
          <a:xfrm>
            <a:off x="285750" y="2804160"/>
            <a:ext cx="1588" cy="3034666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17"/>
            <a:ext cx="7772400" cy="1431925"/>
          </a:xfrm>
        </p:spPr>
        <p:txBody>
          <a:bodyPr anchor="b" anchorCtr="1"/>
          <a:lstStyle>
            <a:lvl1pPr algn="ctr"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AE2B0F-2D0C-4255-BB62-BCEFCA0AB09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428A2B-6EDD-46B0-B376-FC4FCB5CBEB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30DBB9D-4C9A-47ED-A9DC-B2BDF9A8499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8F5DB5D-C1F5-45B1-A8BC-8D6BF035B58B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6998E1-0CB8-45F4-8669-39E727BE2033}" type="datetime1">
              <a:rPr lang="en-US" altLang="en-US"/>
              <a:pPr/>
              <a:t>8/25/24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767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A078BC-1E47-48ED-9E02-4E1B663DCD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C00C7F-88AF-4AD0-BEA9-F5AD448D90F3}" type="datetime1">
              <a:rPr lang="en-US" altLang="en-US"/>
              <a:pPr/>
              <a:t>8/25/24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A734CF-80AB-425A-9221-7E9E18DCCC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3AAC6A-5465-487B-9087-4350C8E003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B140D-F0AC-4F70-81AD-B41ECEA3AF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587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1E9077-F275-4347-910B-F2B4517B1A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A8AD1D-42AF-41CF-85D3-A7B854D84962}" type="datetime1">
              <a:rPr lang="en-US" altLang="en-US"/>
              <a:pPr/>
              <a:t>8/25/24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4B3EAE-287D-4001-BDF4-E7FBBF0C44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D1C185-669A-4060-B938-FB007C0F9E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D67ED0-193B-491E-8EB7-6198575AF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237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9B3673-F01A-46CC-8B6A-37DCEED46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F5B7B-3109-4193-805D-47C5BF43A8E4}" type="datetime1">
              <a:rPr lang="en-US" altLang="en-US"/>
              <a:pPr>
                <a:defRPr/>
              </a:pPr>
              <a:t>8/25/24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F100CA-0DFC-4C46-AC80-72B3FD7884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AE42AC-3F7C-4870-A20D-6652345A44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74460-99FE-49BD-BEED-26E4A50E38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23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4F2EB8-F71F-443D-8C4F-74B48354C2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C6B89C-7B61-437F-B2F7-72CE7D26D728}" type="datetime1">
              <a:rPr lang="en-US" altLang="en-US"/>
              <a:pPr/>
              <a:t>8/25/24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8DE1F8-B727-4A9B-922C-ACC28A120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C3ABAB-7500-471E-9FA7-EBA3FC73DA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2AF641-5965-41E8-8D43-BBC1385232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6012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9339F61-85DC-40BF-B895-E72601B7BE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4B57A9-5A9C-4095-B29A-3FD6629BC076}" type="datetime1">
              <a:rPr lang="en-US" altLang="en-US"/>
              <a:pPr/>
              <a:t>8/25/24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42B7EBC-5E10-4A5A-9558-80DFC2098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C7BB0A-46B7-4482-9AD2-C5399F612C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A3347-90A5-41D1-A0CD-6BDE241F9B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255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B12DC1-AAAA-496C-9DA6-440E6FF6EA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9DB7F7-4A7E-4305-B390-A850F24BBD85}" type="datetime1">
              <a:rPr lang="en-US" altLang="en-US"/>
              <a:pPr/>
              <a:t>8/25/24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16D8C76-7055-4212-BCCA-BEF81FFBF0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5EE2CAF-C4A4-4755-9CB5-2D4F719399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BCB0B5-9978-4DB1-B9AA-82163A186D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278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4368C6-5557-4661-A413-544D761304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F56BB7-48CA-4147-B53A-6E8ABC19A1AB}" type="datetime1">
              <a:rPr lang="en-US" altLang="en-US"/>
              <a:pPr/>
              <a:t>8/25/24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AA43341-44BF-4973-9483-4AF02BEA9B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940E9C9-6D43-4F2A-BBC5-41F056A6B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1CE2B-1AAB-40BB-8242-E769212B1B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7492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0CEA3B-EC2B-4889-B240-2E5D6C8368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E5CE09-93A3-4EA9-964D-BD9923877D15}" type="datetime1">
              <a:rPr lang="en-US" altLang="en-US"/>
              <a:pPr/>
              <a:t>8/25/24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C2A150-DAEF-49BA-8A32-153445B499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0F368D-2F28-43E3-B170-5DD13C37BB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8A8CF-128B-4D23-B54D-E04597803C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117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9E2729-09B2-4B8E-8D1E-D5C4DE2C1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AA92F-58B8-43EA-8B92-C2907B61A430}" type="datetime1">
              <a:rPr lang="en-US" altLang="en-US"/>
              <a:pPr/>
              <a:t>8/25/24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3AB818-B400-4BDF-8E1C-03FCAA06F1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115BAE-DD25-479D-B52A-4CAC6DC790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43F6A7-12AA-4FFC-9DEE-E7D5156A01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58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8C15EE-4F1F-45AF-A69F-E6655852CD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31495A-B3C3-4460-8465-EC6AD1E7B0D4}" type="datetime1">
              <a:rPr lang="en-US" altLang="en-US"/>
              <a:pPr/>
              <a:t>8/25/24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FCAAF4-A01F-4E83-88AA-B1C3D8235F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AA2F02-2A81-460D-AD49-F762ABCA03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83FB78-162B-4644-833D-A3503C65E2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90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3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3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B0D88A-C27D-4F7C-B9A9-8E36D3766C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E85DC9-64BC-4758-BB08-3936B2E7021F}" type="datetime1">
              <a:rPr lang="en-US" altLang="en-US"/>
              <a:pPr/>
              <a:t>8/25/24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991788-1B67-491C-8C02-721431A567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895040-FA74-46AB-BE70-A7FBA1644A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792822-0FF4-4DF0-95AC-601F80B314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221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05571D3-00FF-4B37-9CAE-578D59D42E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9C272-BECA-4694-B1EA-D1948955EB00}" type="datetime1">
              <a:rPr lang="en-US" altLang="en-US"/>
              <a:pPr/>
              <a:t>8/25/24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FAACD32-8AEB-48C4-BD85-CB440F82A0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0420BA0-C5B3-4072-93F6-600B7AD214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556955-A10D-4669-9017-CFDE030B81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5922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BD55FC-1C8F-43F0-9182-1BA306F9E7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CF8C08-7404-4FAB-A371-BD41B49CEEC6}" type="datetime1">
              <a:rPr lang="en-US" altLang="en-US"/>
              <a:pPr/>
              <a:t>8/25/24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409F8A-9878-4210-9310-B3DC580548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A77A27-8448-441F-B8CB-D0A0E6E79C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0B2B6-B288-4963-AE79-5915EC789C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308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D1C4A6-6443-4FB4-9468-E493396147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9AEC0-2F2D-4137-9F2C-5C8FDE092F38}" type="datetime1">
              <a:rPr lang="en-US" altLang="en-US"/>
              <a:pPr>
                <a:defRPr/>
              </a:pPr>
              <a:t>8/25/24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5E7973-C2D7-400A-A973-81CA8E983D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86FD83-1A35-4CF8-BAF8-EBC8FE2CC6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901DE-A19A-45C5-84F7-0009CBFE95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749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3B592F9-3DD5-429F-A5C6-7D2A883528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9EEA1-B7AB-459C-BE09-C30770E634B9}" type="datetime1">
              <a:rPr lang="en-US" altLang="en-US"/>
              <a:pPr/>
              <a:t>8/25/24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A85C38B-EBD7-42E7-B9FC-9311E3B872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948BE28-BC3C-428F-A924-0A90CEEBAB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DF9AE2-D739-453D-9666-65F0972CB8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4451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3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842B2B9-A1F0-4479-90CA-C5FE77BC77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8FC57-4BB5-42D5-850D-8AFBDB73CC65}" type="datetime1">
              <a:rPr lang="en-US" altLang="en-US"/>
              <a:pPr/>
              <a:t>8/25/24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EED10B7-E5BE-4576-B9B3-D3771B24D8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A7770A7-5F9D-43A7-A2C3-55E8777CA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A8454D-11AF-47FC-B923-B0DA46099A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881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B2D4D98-4132-4C3F-A305-E52BB2575B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971E35-FBBF-43CE-8D5E-6B6D82111F71}" type="datetime1">
              <a:rPr lang="en-US" altLang="en-US"/>
              <a:pPr/>
              <a:t>8/25/24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391B482-B2D9-4A5E-86E4-D7350DD633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A3D585-9253-4200-9364-C919C5030D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9643F-C09F-4E04-B150-8DD3CCF672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434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3D6D7D-18B3-4064-877E-4592439B3D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32EDA-A158-45BA-A03E-CEAE5110CF48}" type="datetime1">
              <a:rPr lang="en-US" altLang="en-US"/>
              <a:pPr>
                <a:defRPr/>
              </a:pPr>
              <a:t>8/25/24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C59C22-3973-44D8-A2FC-8D5437DE75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D2179A-F8EE-4B0A-B631-32273C8941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96C30-7049-4908-B292-DF2FB41689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4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BC10C8A-E6A6-438D-B8F9-FE2129ABE5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168A1-5241-40B8-96BE-4A28016D63C3}" type="datetime1">
              <a:rPr lang="en-US" altLang="en-US"/>
              <a:pPr>
                <a:defRPr/>
              </a:pPr>
              <a:t>8/25/24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01ADC20-CB37-4278-A0C3-CA2B000580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5071F3C-653C-4D58-B920-6EE8796E6B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F2E5A-22B7-435D-965D-1C2E86D64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971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55ABCC5-1392-4931-9E99-DDA9AE6617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76DCC-0328-4C84-82A7-1BC960042293}" type="datetime1">
              <a:rPr lang="en-US" altLang="en-US"/>
              <a:pPr>
                <a:defRPr/>
              </a:pPr>
              <a:t>8/25/24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1DA8955-15C1-4782-BB57-3EE92EA9EF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6ECF747-1950-4AF2-B98E-BF00D38E34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5C848-3065-448F-87DC-E8286F0F09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87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A73AEC-A118-4132-808A-BEF3036DC0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2512F-EA7B-4DCE-8A68-87FC3EA221DB}" type="datetime1">
              <a:rPr lang="en-US" altLang="en-US"/>
              <a:pPr>
                <a:defRPr/>
              </a:pPr>
              <a:t>8/25/24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254A6B8-87C0-4C48-B267-D6AD685215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71302A8-8680-49F0-99D5-915FA53D21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59AC4-40C2-4F3D-95B0-9CE9E42DB0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49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045CAF-1610-4150-8AC9-543216DAEA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7C92C-38EF-494D-9D0D-A1E56C75CBF0}" type="datetime1">
              <a:rPr lang="en-US" altLang="en-US"/>
              <a:pPr>
                <a:defRPr/>
              </a:pPr>
              <a:t>8/25/24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207952-C127-4644-ADC4-1EC786E2F2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758139-A074-4A2D-8972-B5F4445B8A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D8B04-F1D8-448F-9FCF-6095D5AC01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11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8170DC-0526-418A-9B7C-7EDC38193D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52255-24D6-4AEC-978B-C91677BD3A08}" type="datetime1">
              <a:rPr lang="en-US" altLang="en-US"/>
              <a:pPr>
                <a:defRPr/>
              </a:pPr>
              <a:t>8/25/24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1CC21A-F510-43A5-B756-01E8D8A946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7983AD-1979-4CB0-B2F6-B9E4C19493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37AB9-B03B-44E5-BDEF-9AA42A6280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7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9B1A17A1-5DCE-46EC-ADF0-5A2D3421A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A9ECD07B-A428-4845-9C21-19C1C826EB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070C7112-5DE4-4B19-83A5-F2532BC794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147E1B-0C52-4208-A60C-5BBF2943F02B}" type="datetime1">
              <a:rPr lang="en-US" altLang="en-US"/>
              <a:pPr>
                <a:defRPr/>
              </a:pPr>
              <a:t>8/25/24</a:t>
            </a:fld>
            <a:endParaRPr lang="en-US" altLang="en-US"/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067CD6E1-E368-4AD7-A636-D8F5FF9F30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5654C7A3-C394-45E4-BAE5-18866A91342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9A7AE0-72DF-464A-BCE0-B925DF59E8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355" r:id="rId1"/>
    <p:sldLayoutId id="2147491340" r:id="rId2"/>
    <p:sldLayoutId id="2147491341" r:id="rId3"/>
    <p:sldLayoutId id="2147491342" r:id="rId4"/>
    <p:sldLayoutId id="2147491343" r:id="rId5"/>
    <p:sldLayoutId id="2147491344" r:id="rId6"/>
    <p:sldLayoutId id="2147491345" r:id="rId7"/>
    <p:sldLayoutId id="2147491346" r:id="rId8"/>
    <p:sldLayoutId id="2147491347" r:id="rId9"/>
    <p:sldLayoutId id="2147491348" r:id="rId10"/>
    <p:sldLayoutId id="2147491349" r:id="rId11"/>
    <p:sldLayoutId id="2147491350" r:id="rId12"/>
    <p:sldLayoutId id="2147491351" r:id="rId13"/>
    <p:sldLayoutId id="2147491352" r:id="rId14"/>
    <p:sldLayoutId id="2147491353" r:id="rId15"/>
    <p:sldLayoutId id="2147491354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32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7D893572-3E88-43D5-9FDE-505EF66D4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1466"/>
            <a:ext cx="8229600" cy="138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0041B280-6E02-4107-B6C4-55ABFE1D23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0F9B02BC-E8BB-40CD-9F6C-007D40BDB9C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459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57FDA11F-B7C3-45E2-81DC-F1672467EAC6}" type="datetime1">
              <a:rPr lang="en-US" altLang="en-US"/>
              <a:pPr/>
              <a:t>8/25/24</a:t>
            </a:fld>
            <a:endParaRPr lang="en-US" altLang="en-US"/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73808CD5-75D8-41A9-8F95-1AD5E8E736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4591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CE9936E8-6F07-42EF-A7AA-B946860AC0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459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26AC0051-B7BE-45A0-B796-10442A1F44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31565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374" r:id="rId1"/>
    <p:sldLayoutId id="2147491375" r:id="rId2"/>
    <p:sldLayoutId id="2147491376" r:id="rId3"/>
    <p:sldLayoutId id="2147491377" r:id="rId4"/>
    <p:sldLayoutId id="2147491378" r:id="rId5"/>
    <p:sldLayoutId id="2147491379" r:id="rId6"/>
    <p:sldLayoutId id="2147491380" r:id="rId7"/>
    <p:sldLayoutId id="2147491381" r:id="rId8"/>
    <p:sldLayoutId id="2147491382" r:id="rId9"/>
    <p:sldLayoutId id="2147491383" r:id="rId10"/>
    <p:sldLayoutId id="2147491384" r:id="rId11"/>
    <p:sldLayoutId id="2147491385" r:id="rId12"/>
    <p:sldLayoutId id="2147491386" r:id="rId13"/>
    <p:sldLayoutId id="2147491387" r:id="rId14"/>
    <p:sldLayoutId id="2147491388" r:id="rId15"/>
    <p:sldLayoutId id="2147491389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32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6.bin"/><Relationship Id="rId7" Type="http://schemas.openxmlformats.org/officeDocument/2006/relationships/image" Target="../media/image30.wmf"/><Relationship Id="rId12" Type="http://schemas.openxmlformats.org/officeDocument/2006/relationships/image" Target="../media/image1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5.emf"/><Relationship Id="rId1" Type="http://schemas.openxmlformats.org/officeDocument/2006/relationships/tags" Target="../tags/tag3.xml"/><Relationship Id="rId6" Type="http://schemas.openxmlformats.org/officeDocument/2006/relationships/image" Target="../media/image29.wmf"/><Relationship Id="rId5" Type="http://schemas.openxmlformats.org/officeDocument/2006/relationships/image" Target="../media/image28.png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33.wmf"/><Relationship Id="rId4" Type="http://schemas.openxmlformats.org/officeDocument/2006/relationships/image" Target="../media/image27.wmf"/><Relationship Id="rId9" Type="http://schemas.openxmlformats.org/officeDocument/2006/relationships/image" Target="../media/image32.wmf"/><Relationship Id="rId14" Type="http://schemas.openxmlformats.org/officeDocument/2006/relationships/image" Target="../media/image3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41.emf"/><Relationship Id="rId7" Type="http://schemas.openxmlformats.org/officeDocument/2006/relationships/image" Target="../media/image43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8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image" Target="../media/image46.emf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image" Target="../media/image57.png"/><Relationship Id="rId3" Type="http://schemas.openxmlformats.org/officeDocument/2006/relationships/image" Target="../media/image510.png"/><Relationship Id="rId7" Type="http://schemas.openxmlformats.org/officeDocument/2006/relationships/oleObject" Target="../embeddings/oleObject13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0.png"/><Relationship Id="rId5" Type="http://schemas.openxmlformats.org/officeDocument/2006/relationships/image" Target="../media/image530.png"/><Relationship Id="rId15" Type="http://schemas.openxmlformats.org/officeDocument/2006/relationships/image" Target="../media/image500.png"/><Relationship Id="rId10" Type="http://schemas.openxmlformats.org/officeDocument/2006/relationships/image" Target="../media/image480.png"/><Relationship Id="rId4" Type="http://schemas.openxmlformats.org/officeDocument/2006/relationships/image" Target="../media/image51.png"/><Relationship Id="rId9" Type="http://schemas.openxmlformats.org/officeDocument/2006/relationships/image" Target="../media/image52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0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0.png"/><Relationship Id="rId5" Type="http://schemas.openxmlformats.org/officeDocument/2006/relationships/image" Target="../media/image580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0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8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120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19.emf"/><Relationship Id="rId3" Type="http://schemas.openxmlformats.org/officeDocument/2006/relationships/image" Target="../media/image15.emf"/><Relationship Id="rId7" Type="http://schemas.openxmlformats.org/officeDocument/2006/relationships/image" Target="../media/image17.emf"/><Relationship Id="rId12" Type="http://schemas.openxmlformats.org/officeDocument/2006/relationships/oleObject" Target="../embeddings/oleObject18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18.emf"/><Relationship Id="rId5" Type="http://schemas.openxmlformats.org/officeDocument/2006/relationships/image" Target="../media/image16.e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72.emf"/><Relationship Id="rId1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5" Type="http://schemas.openxmlformats.org/officeDocument/2006/relationships/hyperlink" Target="http://www.physics.umass.edu/acfi/seminars-and-workshops/hadronic-probes-of-fundamental-symmetries/chiral-perturbation-theory-for-i-3" TargetMode="Externa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4" Type="http://schemas.openxmlformats.org/officeDocument/2006/relationships/image" Target="../media/image2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6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1.png"/><Relationship Id="rId3" Type="http://schemas.openxmlformats.org/officeDocument/2006/relationships/image" Target="../media/image15.emf"/><Relationship Id="rId7" Type="http://schemas.openxmlformats.org/officeDocument/2006/relationships/image" Target="../media/image17.emf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9.emf"/><Relationship Id="rId5" Type="http://schemas.openxmlformats.org/officeDocument/2006/relationships/image" Target="../media/image16.emf"/><Relationship Id="rId15" Type="http://schemas.openxmlformats.org/officeDocument/2006/relationships/image" Target="../media/image23.png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8.emf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C8FF8-957F-4BD6-B0E8-54582845ABCD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6200" y="457200"/>
            <a:ext cx="8991600" cy="609600"/>
          </a:xfrm>
        </p:spPr>
        <p:txBody>
          <a:bodyPr/>
          <a:lstStyle/>
          <a:p>
            <a:r>
              <a:rPr lang="en-US" sz="2400" b="1" dirty="0">
                <a:latin typeface="Helvetica" pitchFamily="2" charset="0"/>
                <a:cs typeface="Helvetica" panose="020B0604020202020204" pitchFamily="34" charset="0"/>
              </a:rPr>
              <a:t>Light Pseudoscalar Mesons Decays at JLab</a:t>
            </a:r>
            <a:endParaRPr lang="en-US" sz="2400" dirty="0">
              <a:latin typeface="Helvetica" pitchFamily="2" charset="0"/>
              <a:cs typeface="Helvetica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43D6F-75ED-48B8-82E8-8B2BECF4076A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371600" y="1524000"/>
            <a:ext cx="6400800" cy="1752600"/>
          </a:xfrm>
        </p:spPr>
        <p:txBody>
          <a:bodyPr/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Liping Gan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University of North Carolina Wilmington</a:t>
            </a:r>
          </a:p>
          <a:p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818B0C-25EC-4B14-B1B7-6BB4374BB289}"/>
              </a:ext>
            </a:extLst>
          </p:cNvPr>
          <p:cNvSpPr txBox="1"/>
          <p:nvPr/>
        </p:nvSpPr>
        <p:spPr>
          <a:xfrm>
            <a:off x="1047750" y="2743200"/>
            <a:ext cx="7277100" cy="29238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Outline</a:t>
            </a:r>
          </a:p>
          <a:p>
            <a:pPr algn="ctr"/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Introduction of 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PrimEx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Primakoff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Program </a:t>
            </a:r>
          </a:p>
          <a:p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JLab Eta Factory (JEF)  at GlueX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Summary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B56D1-F7A1-5D7F-EE31-4B361D7C84CD}"/>
              </a:ext>
            </a:extLst>
          </p:cNvPr>
          <p:cNvSpPr txBox="1"/>
          <p:nvPr/>
        </p:nvSpPr>
        <p:spPr>
          <a:xfrm>
            <a:off x="838200" y="6175573"/>
            <a:ext cx="571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Thanks for support by NSF PHY-1812396 and PHY-2111181.</a:t>
            </a:r>
          </a:p>
          <a:p>
            <a:endParaRPr lang="en-US" sz="1400">
              <a:solidFill>
                <a:schemeClr val="accent6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400">
              <a:solidFill>
                <a:schemeClr val="accent6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97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37"/>
    </mc:Choice>
    <mc:Fallback xmlns="">
      <p:transition spd="slow" advTm="2023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11110-8AA0-44E5-45A0-2A3B92B3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1143000"/>
            <a:ext cx="5105400" cy="5461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Jefferson Lab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F0BDC3-BFEA-1FF5-009F-C0F4F0534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A5C848-3065-448F-87DC-E8286F0F09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111285-9492-3728-847C-7D7394574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8053">
            <a:off x="714497" y="1833086"/>
            <a:ext cx="3505200" cy="3420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50E4F6-2697-1B21-8F07-260511843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533400"/>
            <a:ext cx="4038600" cy="565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21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7">
            <a:extLst>
              <a:ext uri="{FF2B5EF4-FFF2-40B4-BE49-F238E27FC236}">
                <a16:creationId xmlns:a16="http://schemas.microsoft.com/office/drawing/2014/main" id="{B8C7720C-4794-4FCA-8A3F-170D4E2D5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74B52C2-88E3-4203-A4B8-8E3D14D0A4D6}" type="slidenum">
              <a:rPr lang="en-US" altLang="en-US" sz="14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6066" name="Rectangle 2">
            <a:extLst>
              <a:ext uri="{FF2B5EF4-FFF2-40B4-BE49-F238E27FC236}">
                <a16:creationId xmlns:a16="http://schemas.microsoft.com/office/drawing/2014/main" id="{7F909CA3-1830-47CB-8382-B46777A63B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305800" cy="381000"/>
          </a:xfrm>
        </p:spPr>
        <p:txBody>
          <a:bodyPr/>
          <a:lstStyle/>
          <a:p>
            <a:pPr algn="ctr" eaLnBrk="1" hangingPunct="1"/>
            <a:r>
              <a:rPr lang="en-US" sz="2800" b="1" kern="1200" err="1">
                <a:solidFill>
                  <a:srgbClr val="0000FF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rPr>
              <a:t>Primakoff</a:t>
            </a:r>
            <a:r>
              <a:rPr lang="en-US" sz="2800" b="1" kern="1200">
                <a:solidFill>
                  <a:srgbClr val="0000FF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rPr>
              <a:t> Effect</a:t>
            </a:r>
            <a:endParaRPr lang="en-US" altLang="en-US" sz="2800">
              <a:solidFill>
                <a:srgbClr val="0000FF"/>
              </a:solidFill>
              <a:latin typeface="Helvetica" panose="020B0604020202020204" pitchFamily="34" charset="0"/>
            </a:endParaRPr>
          </a:p>
        </p:txBody>
      </p:sp>
      <p:graphicFrame>
        <p:nvGraphicFramePr>
          <p:cNvPr id="216067" name="Object 2">
            <a:extLst>
              <a:ext uri="{FF2B5EF4-FFF2-40B4-BE49-F238E27FC236}">
                <a16:creationId xmlns:a16="http://schemas.microsoft.com/office/drawing/2014/main" id="{CD720A54-EE66-4C12-AD47-3B91B35FA779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185738" y="2895600"/>
          <a:ext cx="450532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76500" imgH="457200" progId="Equation.DSMT4">
                  <p:embed/>
                </p:oleObj>
              </mc:Choice>
              <mc:Fallback>
                <p:oleObj name="Equation" r:id="rId3" imgW="2476500" imgH="457200" progId="Equation.DSMT4">
                  <p:embed/>
                  <p:pic>
                    <p:nvPicPr>
                      <p:cNvPr id="216067" name="Object 2">
                        <a:extLst>
                          <a:ext uri="{FF2B5EF4-FFF2-40B4-BE49-F238E27FC236}">
                            <a16:creationId xmlns:a16="http://schemas.microsoft.com/office/drawing/2014/main" id="{CD720A54-EE66-4C12-AD47-3B91B35FA779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8" y="2895600"/>
                        <a:ext cx="4505325" cy="8318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6068" name="Picture 4" descr="primakoff_effect_large">
            <a:extLst>
              <a:ext uri="{FF2B5EF4-FFF2-40B4-BE49-F238E27FC236}">
                <a16:creationId xmlns:a16="http://schemas.microsoft.com/office/drawing/2014/main" id="{2C076EEC-F243-451A-9E5D-683B855B660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2514600" cy="2514600"/>
          </a:xfrm>
        </p:spPr>
      </p:pic>
      <p:sp>
        <p:nvSpPr>
          <p:cNvPr id="216069" name="Rectangle 5">
            <a:extLst>
              <a:ext uri="{FF2B5EF4-FFF2-40B4-BE49-F238E27FC236}">
                <a16:creationId xmlns:a16="http://schemas.microsoft.com/office/drawing/2014/main" id="{CBD1D648-21B7-4817-8552-229882BF0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971800"/>
            <a:ext cx="457200" cy="6096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Char char="Ø"/>
            </a:pPr>
            <a:endParaRPr lang="en-US" altLang="en-US" sz="18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A3B72668-1C95-454F-9036-896AFAFA0A10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447800"/>
            <a:ext cx="914400" cy="593725"/>
            <a:chOff x="480" y="2352"/>
            <a:chExt cx="816" cy="480"/>
          </a:xfrm>
        </p:grpSpPr>
        <p:sp>
          <p:nvSpPr>
            <p:cNvPr id="61463" name="Text Box 7">
              <a:extLst>
                <a:ext uri="{FF2B5EF4-FFF2-40B4-BE49-F238E27FC236}">
                  <a16:creationId xmlns:a16="http://schemas.microsoft.com/office/drawing/2014/main" id="{517EA80B-9137-412C-AFAE-EF0E1439CF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2496"/>
              <a:ext cx="672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l-GR" altLang="en-US" sz="1600" b="1" i="1">
                  <a:solidFill>
                    <a:srgbClr val="000000"/>
                  </a:solidFill>
                  <a:latin typeface="Comic Sans MS" panose="030F0702030302020204" pitchFamily="66" charset="0"/>
                </a:rPr>
                <a:t>ρ</a:t>
              </a:r>
              <a:r>
                <a:rPr lang="en-US" altLang="en-US" sz="1600" b="1" i="1">
                  <a:solidFill>
                    <a:srgbClr val="000000"/>
                  </a:solidFill>
                  <a:latin typeface="Comic Sans MS" panose="030F0702030302020204" pitchFamily="66" charset="0"/>
                </a:rPr>
                <a:t>,</a:t>
              </a:r>
              <a:r>
                <a:rPr lang="el-GR" altLang="en-US" sz="1600" b="1" i="1">
                  <a:solidFill>
                    <a:srgbClr val="000000"/>
                  </a:solidFill>
                  <a:latin typeface="Comic Sans MS" panose="030F0702030302020204" pitchFamily="66" charset="0"/>
                </a:rPr>
                <a:t>ω</a:t>
              </a:r>
            </a:p>
          </p:txBody>
        </p:sp>
        <p:sp>
          <p:nvSpPr>
            <p:cNvPr id="61464" name="Line 8">
              <a:extLst>
                <a:ext uri="{FF2B5EF4-FFF2-40B4-BE49-F238E27FC236}">
                  <a16:creationId xmlns:a16="http://schemas.microsoft.com/office/drawing/2014/main" id="{DDD826F3-ADC5-4731-A539-D83CF9296B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352"/>
              <a:ext cx="0" cy="480"/>
            </a:xfrm>
            <a:prstGeom prst="line">
              <a:avLst/>
            </a:prstGeom>
            <a:noFill/>
            <a:ln w="47625">
              <a:solidFill>
                <a:srgbClr val="339966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</p:grpSp>
      <p:pic>
        <p:nvPicPr>
          <p:cNvPr id="216078" name="Picture 14" descr="coul1">
            <a:extLst>
              <a:ext uri="{FF2B5EF4-FFF2-40B4-BE49-F238E27FC236}">
                <a16:creationId xmlns:a16="http://schemas.microsoft.com/office/drawing/2014/main" id="{69306EEE-61DC-4102-B952-EF55F824D18A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381000"/>
            <a:ext cx="43243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9" name="Picture 15" descr="cohe1">
            <a:extLst>
              <a:ext uri="{FF2B5EF4-FFF2-40B4-BE49-F238E27FC236}">
                <a16:creationId xmlns:a16="http://schemas.microsoft.com/office/drawing/2014/main" id="{F4408D4F-CF7B-4199-81E8-8384240BCA2B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82588"/>
            <a:ext cx="43243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80" name="Picture 16" descr="inte1">
            <a:extLst>
              <a:ext uri="{FF2B5EF4-FFF2-40B4-BE49-F238E27FC236}">
                <a16:creationId xmlns:a16="http://schemas.microsoft.com/office/drawing/2014/main" id="{8FEB02ED-567F-4D9A-8E82-2275074C9919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82588"/>
            <a:ext cx="43243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81" name="Picture 17" descr="inco1">
            <a:extLst>
              <a:ext uri="{FF2B5EF4-FFF2-40B4-BE49-F238E27FC236}">
                <a16:creationId xmlns:a16="http://schemas.microsoft.com/office/drawing/2014/main" id="{9B46BB62-3CB2-4AEC-98A3-3E0C5DF30B16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82588"/>
            <a:ext cx="43243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83" name="Text Box 19">
            <a:extLst>
              <a:ext uri="{FF2B5EF4-FFF2-40B4-BE49-F238E27FC236}">
                <a16:creationId xmlns:a16="http://schemas.microsoft.com/office/drawing/2014/main" id="{EE133DC0-4CEC-4E34-BABF-7182290C7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371600"/>
            <a:ext cx="1250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en-US" altLang="en-US" sz="1800" baseline="30000">
                <a:solidFill>
                  <a:srgbClr val="000000"/>
                </a:solidFill>
                <a:latin typeface="Comic Sans MS" panose="030F0702030302020204" pitchFamily="66" charset="0"/>
              </a:rPr>
              <a:t>12</a:t>
            </a:r>
            <a:r>
              <a:rPr lang="en-US" altLang="en-US" sz="1800">
                <a:solidFill>
                  <a:srgbClr val="000000"/>
                </a:solidFill>
                <a:latin typeface="Comic Sans MS" panose="030F0702030302020204" pitchFamily="66" charset="0"/>
              </a:rPr>
              <a:t>C target</a:t>
            </a:r>
            <a:r>
              <a:rPr lang="en-US" altLang="en-US" sz="200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en-US" altLang="en-US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6084" name="Text Box 20">
            <a:extLst>
              <a:ext uri="{FF2B5EF4-FFF2-40B4-BE49-F238E27FC236}">
                <a16:creationId xmlns:a16="http://schemas.microsoft.com/office/drawing/2014/main" id="{956DF929-F75A-4920-AA07-B8EEA589B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2286000"/>
            <a:ext cx="1019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en-US" altLang="en-US" sz="1400">
                <a:solidFill>
                  <a:srgbClr val="FF0066"/>
                </a:solidFill>
                <a:latin typeface="Comic Sans MS" panose="030F0702030302020204" pitchFamily="66" charset="0"/>
              </a:rPr>
              <a:t>Primakoff</a:t>
            </a:r>
            <a:r>
              <a:rPr lang="en-US" altLang="en-US" sz="1600">
                <a:solidFill>
                  <a:srgbClr val="FF0066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16085" name="Text Box 21">
            <a:extLst>
              <a:ext uri="{FF2B5EF4-FFF2-40B4-BE49-F238E27FC236}">
                <a16:creationId xmlns:a16="http://schemas.microsoft.com/office/drawing/2014/main" id="{11F2B038-4BB7-43CD-A47B-5B9D5888C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286000"/>
            <a:ext cx="1441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en-US" altLang="en-US" sz="1400">
                <a:solidFill>
                  <a:srgbClr val="0000FF"/>
                </a:solidFill>
                <a:latin typeface="Comic Sans MS" panose="030F0702030302020204" pitchFamily="66" charset="0"/>
              </a:rPr>
              <a:t>Nucl. Coherent</a:t>
            </a:r>
          </a:p>
        </p:txBody>
      </p:sp>
      <p:sp>
        <p:nvSpPr>
          <p:cNvPr id="216086" name="Text Box 22">
            <a:extLst>
              <a:ext uri="{FF2B5EF4-FFF2-40B4-BE49-F238E27FC236}">
                <a16:creationId xmlns:a16="http://schemas.microsoft.com/office/drawing/2014/main" id="{DD8B2252-DCB0-4DF7-A2F6-7AD0EAF45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683000"/>
            <a:ext cx="1304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en-US" altLang="en-US" sz="1400">
                <a:solidFill>
                  <a:srgbClr val="990099"/>
                </a:solidFill>
                <a:latin typeface="Comic Sans MS" panose="030F0702030302020204" pitchFamily="66" charset="0"/>
              </a:rPr>
              <a:t>Interference </a:t>
            </a:r>
          </a:p>
        </p:txBody>
      </p:sp>
      <p:sp>
        <p:nvSpPr>
          <p:cNvPr id="216087" name="Text Box 23">
            <a:extLst>
              <a:ext uri="{FF2B5EF4-FFF2-40B4-BE49-F238E27FC236}">
                <a16:creationId xmlns:a16="http://schemas.microsoft.com/office/drawing/2014/main" id="{2F59DF88-E802-4C90-9A07-775C1209A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29000"/>
            <a:ext cx="1255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en-US" altLang="en-US" sz="1400">
                <a:solidFill>
                  <a:srgbClr val="008000"/>
                </a:solidFill>
                <a:latin typeface="Comic Sans MS" panose="030F0702030302020204" pitchFamily="66" charset="0"/>
              </a:rPr>
              <a:t>Nucl. Incoh.</a:t>
            </a:r>
            <a:r>
              <a:rPr lang="en-US" altLang="en-US" sz="200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en-US" altLang="en-US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6088" name="Picture 24" descr="suma0">
            <a:extLst>
              <a:ext uri="{FF2B5EF4-FFF2-40B4-BE49-F238E27FC236}">
                <a16:creationId xmlns:a16="http://schemas.microsoft.com/office/drawing/2014/main" id="{A2FE2E38-019D-4F78-B998-FA9A06F81BDE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82588"/>
            <a:ext cx="43243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5">
                <a:extLst>
                  <a:ext uri="{FF2B5EF4-FFF2-40B4-BE49-F238E27FC236}">
                    <a16:creationId xmlns:a16="http://schemas.microsoft.com/office/drawing/2014/main" id="{46975AB6-D283-4D27-9741-099041DE69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00" y="4403237"/>
                <a:ext cx="4876800" cy="2176943"/>
              </a:xfrm>
              <a:prstGeom prst="rect">
                <a:avLst/>
              </a:prstGeom>
              <a:solidFill>
                <a:srgbClr val="CCFFFF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altLang="en-US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panose="020B0604020202020204" pitchFamily="34" charset="0"/>
                  </a:rPr>
                  <a:t>Peaked at very small forward angle:</a:t>
                </a:r>
              </a:p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altLang="en-US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panose="020B0604020202020204" pitchFamily="34" charset="0"/>
                  </a:rPr>
                  <a:t>Beam energy sensitive:</a:t>
                </a:r>
              </a:p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altLang="en-US" sz="1600" i="1" smtClean="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en-US" sz="1600" i="1" smtClean="0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FFFFFF"/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sz="1600" b="0" i="1" smtClean="0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FFFFFF"/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altLang="en-US" sz="1600" b="0" i="1" smtClean="0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FFFFFF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1600" b="0" i="1" smtClean="0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FFFFFF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en-US" sz="1600" b="0" i="1" smtClean="0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FFFFFF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𝑃𝑟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en-US" sz="1600" b="0" i="1" smtClean="0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FFFFFF"/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m:rPr>
                                    <m:sty m:val="p"/>
                                  </m:rPr>
                                  <a:rPr lang="el-GR" altLang="en-US" sz="1600" b="0" i="1" smtClean="0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FFFFFF"/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altLang="en-US" sz="16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  <m:r>
                      <a:rPr lang="en-US" altLang="en-US" sz="1600" i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altLang="en-US" sz="160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en-US" sz="1600" i="1" smtClean="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1600" b="0" i="1" smtClean="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en-US" altLang="en-US" sz="1600" b="0" i="1" smtClean="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en-US" sz="1600" i="1" smtClean="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1600" b="0" i="1" smtClean="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en-US" sz="1600" b="0" i="1" smtClean="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en-US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 ,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altLang="en-US" sz="160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en-US" sz="16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en-US" sz="16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6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en-US" sz="16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𝑃𝑟</m:t>
                            </m:r>
                          </m:sub>
                        </m:sSub>
                      </m:e>
                    </m:nary>
                    <m:r>
                      <a:rPr lang="en-US" altLang="en-US" sz="1600" i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altLang="en-US" sz="16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en-US" sz="16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1600" b="0" i="1" smtClean="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altLang="en-US" sz="1600" b="0" i="1" smtClean="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en-US" sz="16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16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en-US" sz="16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func>
                      <m:funcPr>
                        <m:ctrlPr>
                          <a:rPr lang="en-US" altLang="en-US" sz="160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 sz="1600" i="0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altLang="en-US" sz="16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func>
                  </m:oMath>
                </a14:m>
                <a:endParaRPr lang="en-US" altLang="en-US" sz="16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anose="020B0604020202020204" pitchFamily="34" charset="0"/>
                </a:endParaRPr>
              </a:p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  <a:defRPr/>
                </a:pPr>
                <a:endParaRPr lang="en-US" altLang="en-US" sz="16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anose="020B0604020202020204" pitchFamily="34" charset="0"/>
                </a:endParaRPr>
              </a:p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altLang="en-US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panose="020B0604020202020204" pitchFamily="34" charset="0"/>
                  </a:rPr>
                  <a:t>Coherent process</a:t>
                </a:r>
              </a:p>
            </p:txBody>
          </p:sp>
        </mc:Choice>
        <mc:Fallback xmlns="">
          <p:sp>
            <p:nvSpPr>
              <p:cNvPr id="24" name="Text Box 5">
                <a:extLst>
                  <a:ext uri="{FF2B5EF4-FFF2-40B4-BE49-F238E27FC236}">
                    <a16:creationId xmlns:a16="http://schemas.microsoft.com/office/drawing/2014/main" id="{46975AB6-D283-4D27-9741-099041DE6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" y="4403237"/>
                <a:ext cx="4876800" cy="2176943"/>
              </a:xfrm>
              <a:prstGeom prst="rect">
                <a:avLst/>
              </a:prstGeom>
              <a:blipFill>
                <a:blip r:embed="rId12"/>
                <a:stretch>
                  <a:fillRect l="-625" t="-840" b="-3922"/>
                </a:stretch>
              </a:blip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F95A7226-6CF3-4577-883E-574D283D5A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7600" y="4378450"/>
          <a:ext cx="1219200" cy="52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77900" imgH="419100" progId="Equation.3">
                  <p:embed/>
                </p:oleObj>
              </mc:Choice>
              <mc:Fallback>
                <p:oleObj name="Equation" r:id="rId13" imgW="977900" imgH="419100" progId="Equation.3">
                  <p:embed/>
                  <p:pic>
                    <p:nvPicPr>
                      <p:cNvPr id="5" name="Object 3">
                        <a:extLst>
                          <a:ext uri="{FF2B5EF4-FFF2-40B4-BE49-F238E27FC236}">
                            <a16:creationId xmlns:a16="http://schemas.microsoft.com/office/drawing/2014/main" id="{F95A7226-6CF3-4577-883E-574D283D5A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378450"/>
                        <a:ext cx="1219200" cy="522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7">
            <a:extLst>
              <a:ext uri="{FF2B5EF4-FFF2-40B4-BE49-F238E27FC236}">
                <a16:creationId xmlns:a16="http://schemas.microsoft.com/office/drawing/2014/main" id="{17DE7075-BD1C-48C7-AB59-701ECF00B1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5798219"/>
          <a:ext cx="2936016" cy="443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235200" imgH="406400" progId="Equation.3">
                  <p:embed/>
                </p:oleObj>
              </mc:Choice>
              <mc:Fallback>
                <p:oleObj name="Equation" r:id="rId15" imgW="2235200" imgH="406400" progId="Equation.3">
                  <p:embed/>
                  <p:pic>
                    <p:nvPicPr>
                      <p:cNvPr id="25" name="Object 7">
                        <a:extLst>
                          <a:ext uri="{FF2B5EF4-FFF2-40B4-BE49-F238E27FC236}">
                            <a16:creationId xmlns:a16="http://schemas.microsoft.com/office/drawing/2014/main" id="{17DE7075-BD1C-48C7-AB59-701ECF00B1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798219"/>
                        <a:ext cx="2936016" cy="443831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800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F7064D5-1B58-4EFA-B399-58A068C13FC5}"/>
              </a:ext>
            </a:extLst>
          </p:cNvPr>
          <p:cNvSpPr txBox="1"/>
          <p:nvPr/>
        </p:nvSpPr>
        <p:spPr>
          <a:xfrm>
            <a:off x="4953000" y="4648200"/>
            <a:ext cx="396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higher beam energy is, the higher Primakoff cross section and the better separation of Primakoff from the nuclear backgrounds.</a:t>
            </a:r>
          </a:p>
          <a:p>
            <a:endParaRPr lang="en-US" sz="160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higher beam energy is more important for more massive particle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0057881"/>
      </p:ext>
    </p:extLst>
  </p:cSld>
  <p:clrMapOvr>
    <a:masterClrMapping/>
  </p:clrMapOvr>
  <p:transition spd="slow" advTm="1775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6" grpId="0"/>
      <p:bldP spid="216069" grpId="0" animBg="1"/>
      <p:bldP spid="216083" grpId="0"/>
      <p:bldP spid="216084" grpId="0"/>
      <p:bldP spid="216085" grpId="0"/>
      <p:bldP spid="216086" grpId="0"/>
      <p:bldP spid="216087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B158EA99-EDE1-45FC-831B-F33555E2B7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7129" y="197937"/>
            <a:ext cx="8229600" cy="5715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  <a:ea typeface="+mj-ea"/>
                <a:cs typeface="+mj-cs"/>
              </a:rPr>
              <a:t>PrimEx P</a:t>
            </a:r>
            <a:r>
              <a:rPr lang="en-US" sz="2800">
                <a:solidFill>
                  <a:schemeClr val="bg1"/>
                </a:solidFill>
                <a:effectLst/>
                <a:latin typeface="Helvetica" pitchFamily="2" charset="0"/>
                <a:ea typeface="+mj-ea"/>
                <a:cs typeface="Helvetica"/>
              </a:rPr>
              <a:t>rimakoff Program at JLab 6 &amp; 12 GeV</a:t>
            </a:r>
            <a:endParaRPr lang="en-US" sz="2800" b="1">
              <a:solidFill>
                <a:schemeClr val="bg1"/>
              </a:solidFill>
              <a:effectLst/>
              <a:latin typeface="Helvetica" pitchFamily="2" charset="0"/>
              <a:ea typeface="+mj-ea"/>
              <a:cs typeface="Helvetica"/>
            </a:endParaRPr>
          </a:p>
        </p:txBody>
      </p:sp>
      <p:pic>
        <p:nvPicPr>
          <p:cNvPr id="61442" name="Picture 4" descr="prim_plot">
            <a:extLst>
              <a:ext uri="{FF2B5EF4-FFF2-40B4-BE49-F238E27FC236}">
                <a16:creationId xmlns:a16="http://schemas.microsoft.com/office/drawing/2014/main" id="{D617D72C-C6AF-459B-91B2-ED4BB9F84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73691"/>
            <a:ext cx="3068638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5">
            <a:extLst>
              <a:ext uri="{FF2B5EF4-FFF2-40B4-BE49-F238E27FC236}">
                <a16:creationId xmlns:a16="http://schemas.microsoft.com/office/drawing/2014/main" id="{B0A3721F-7E35-4D23-BEC1-C20CC5F19D5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018632"/>
            <a:ext cx="4648200" cy="1092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   </a:t>
            </a: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Precision measurements of electromagnetic properties of </a:t>
            </a:r>
            <a:r>
              <a:rPr lang="en-US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2400" baseline="30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0</a:t>
            </a:r>
            <a:r>
              <a:rPr lang="en-US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, </a:t>
            </a:r>
            <a:r>
              <a:rPr lang="el-GR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en-US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, </a:t>
            </a:r>
            <a:r>
              <a:rPr lang="el-GR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</a:t>
            </a:r>
            <a:r>
              <a:rPr lang="en-US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 via Primakoff effect</a:t>
            </a:r>
          </a:p>
          <a:p>
            <a:pPr eaLnBrk="1" hangingPunct="1">
              <a:buFontTx/>
              <a:buNone/>
            </a:pPr>
            <a:endParaRPr lang="en-US" altLang="en-US" sz="240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1828800" lvl="3" indent="-514350" eaLnBrk="1" hangingPunct="1">
              <a:buClr>
                <a:schemeClr val="tx1"/>
              </a:buClr>
              <a:buSzPct val="70000"/>
              <a:buNone/>
            </a:pPr>
            <a:endParaRPr lang="en-US" altLang="en-US" sz="180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1444" name="Rectangle 5">
            <a:extLst>
              <a:ext uri="{FF2B5EF4-FFF2-40B4-BE49-F238E27FC236}">
                <a16:creationId xmlns:a16="http://schemas.microsoft.com/office/drawing/2014/main" id="{9A290D18-D6B1-45A8-B577-CBF620F9E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468439"/>
            <a:ext cx="4334484" cy="101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SzPct val="100000"/>
              <a:buFontTx/>
              <a:buAutoNum type="alphaLcParenR" startAt="2"/>
            </a:pPr>
            <a:r>
              <a:rPr lang="en-US" altLang="en-US" b="1">
                <a:solidFill>
                  <a:srgbClr val="000000"/>
                </a:solidFill>
                <a:latin typeface="Helvetica" panose="020B0604020202020204" pitchFamily="34" charset="0"/>
              </a:rPr>
              <a:t>Transition Form Factors </a:t>
            </a:r>
          </a:p>
          <a:p>
            <a:pPr algn="ctr">
              <a:spcBef>
                <a:spcPct val="20000"/>
              </a:spcBef>
              <a:buSzPct val="80000"/>
            </a:pPr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</a:rPr>
              <a:t>  at Q</a:t>
            </a:r>
            <a:r>
              <a:rPr lang="en-US" altLang="en-US" sz="1800" b="1" baseline="3000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</a:rPr>
              <a:t> of 0.001-0.3 GeV</a:t>
            </a:r>
            <a:r>
              <a:rPr lang="en-US" altLang="en-US" sz="1800" b="1" baseline="3000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</a:rPr>
              <a:t>/c</a:t>
            </a:r>
            <a:r>
              <a:rPr lang="en-US" altLang="en-US" sz="1800" b="1" baseline="3000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</a:rPr>
              <a:t>:</a:t>
            </a:r>
            <a:b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</a:b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        F(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*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700" baseline="30000">
                <a:solidFill>
                  <a:srgbClr val="000000"/>
                </a:solidFill>
                <a:latin typeface="Helvetica" panose="020B0604020202020204" pitchFamily="34" charset="0"/>
              </a:rPr>
              <a:t>0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), F(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* 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), F(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* 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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)</a:t>
            </a:r>
          </a:p>
          <a:p>
            <a:pPr algn="ctr">
              <a:spcBef>
                <a:spcPct val="20000"/>
              </a:spcBef>
            </a:pPr>
            <a:endParaRPr lang="en-US" altLang="en-US">
              <a:solidFill>
                <a:srgbClr val="FF0066"/>
              </a:solidFill>
              <a:latin typeface="Helvetica" panose="020B0604020202020204" pitchFamily="34" charset="0"/>
            </a:endParaRPr>
          </a:p>
        </p:txBody>
      </p:sp>
      <p:sp>
        <p:nvSpPr>
          <p:cNvPr id="61445" name="Text Box 9">
            <a:extLst>
              <a:ext uri="{FF2B5EF4-FFF2-40B4-BE49-F238E27FC236}">
                <a16:creationId xmlns:a16="http://schemas.microsoft.com/office/drawing/2014/main" id="{C177D363-BF25-4D18-B340-2BE6D26B8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47" y="4372282"/>
            <a:ext cx="4038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u="sng">
                <a:solidFill>
                  <a:srgbClr val="000000"/>
                </a:solidFill>
                <a:latin typeface="Helvetica" panose="020B0604020202020204" pitchFamily="34" charset="0"/>
              </a:rPr>
              <a:t>Input to Physics:</a:t>
            </a:r>
            <a:endParaRPr lang="en-US" altLang="en-US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altLang="en-US" sz="24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precision tests of chiral</a:t>
            </a:r>
          </a:p>
          <a:p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symmetry and anomalies</a:t>
            </a:r>
            <a:endParaRPr lang="en-US" altLang="en-US" sz="1800" u="sng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</a:rPr>
              <a:t> light quark mass ratio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-</a:t>
            </a:r>
            <a:r>
              <a:rPr lang="en-US" altLang="ja-JP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mixing angle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input to calculate HLbL in (g-2)</a:t>
            </a:r>
            <a:r>
              <a:rPr lang="en-US" altLang="en-US" sz="1800" baseline="-25000" err="1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origin of the visible mass</a:t>
            </a:r>
            <a:endParaRPr lang="en-US" altLang="en-US" sz="1800" baseline="3000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rgbClr val="CC3300"/>
              </a:buClr>
            </a:pPr>
            <a:endParaRPr lang="en-US" altLang="en-US" sz="180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61446" name="Text Box 9">
            <a:extLst>
              <a:ext uri="{FF2B5EF4-FFF2-40B4-BE49-F238E27FC236}">
                <a16:creationId xmlns:a16="http://schemas.microsoft.com/office/drawing/2014/main" id="{88D22D0D-AA60-4E53-96FA-3B3E0B85A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495800"/>
            <a:ext cx="41148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u="sng">
                <a:solidFill>
                  <a:srgbClr val="000000"/>
                </a:solidFill>
                <a:latin typeface="Helvetica" panose="020B0604020202020204" pitchFamily="34" charset="0"/>
              </a:rPr>
              <a:t>Input to Physics:</a:t>
            </a:r>
            <a:endParaRPr lang="en-US" altLang="en-US" u="sng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800" baseline="300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, and </a:t>
            </a:r>
            <a:r>
              <a:rPr lang="en-US" altLang="ja-JP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electromagnetic</a:t>
            </a:r>
          </a:p>
          <a:p>
            <a:pPr>
              <a:buClr>
                <a:srgbClr val="CC3300"/>
              </a:buClr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 interaction radii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is the </a:t>
            </a:r>
            <a:r>
              <a:rPr lang="en-US" altLang="ja-JP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an approximate </a:t>
            </a:r>
          </a:p>
          <a:p>
            <a:pPr>
              <a:buClr>
                <a:srgbClr val="CC3300"/>
              </a:buClr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Goldstone boson?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input to calculate HLbL in (g-2)</a:t>
            </a:r>
            <a:r>
              <a:rPr lang="en-US" altLang="en-US" sz="1800" baseline="-250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μ </a:t>
            </a:r>
            <a:endParaRPr lang="en-US" altLang="en-US" sz="180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origin of the visible mass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95D46D-838E-492D-AC06-EE0E22444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E5ED374-E9D5-4F03-85E9-DA501DA30F49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12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879010-DD73-4B1D-BFD4-4E059D61564D}"/>
              </a:ext>
            </a:extLst>
          </p:cNvPr>
          <p:cNvSpPr txBox="1"/>
          <p:nvPr/>
        </p:nvSpPr>
        <p:spPr>
          <a:xfrm>
            <a:off x="304800" y="2688848"/>
            <a:ext cx="4114800" cy="14342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AutoNum type="alphaLcParenR"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Two-Photon Decay Widths:</a:t>
            </a:r>
          </a:p>
          <a:p>
            <a:pPr marL="914400" lvl="1" indent="-514350" eaLnBrk="1" hangingPunct="1">
              <a:spcBef>
                <a:spcPct val="20000"/>
              </a:spcBef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</a:t>
            </a:r>
            <a:r>
              <a:rPr kumimoji="0" lang="en-US" altLang="en-US" sz="1800" b="0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 @ 6 GeV</a:t>
            </a:r>
          </a:p>
          <a:p>
            <a:pPr marL="914400" lvl="1" indent="-514350" eaLnBrk="1" hangingPunct="1">
              <a:spcBef>
                <a:spcPct val="20000"/>
              </a:spcBef>
              <a:buClr>
                <a:srgbClr val="000000"/>
              </a:buClr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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914400" lvl="1" indent="-514350" eaLnBrk="1" hangingPunct="1">
              <a:spcBef>
                <a:spcPct val="20000"/>
              </a:spcBef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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  <a:r>
              <a:rPr kumimoji="0" lang="en-US" altLang="en-US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B158EA99-EDE1-45FC-831B-F33555E2B7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97937"/>
            <a:ext cx="8229600" cy="5715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dirty="0">
                <a:solidFill>
                  <a:schemeClr val="bg1"/>
                </a:solidFill>
                <a:effectLst/>
                <a:latin typeface="Helvetica"/>
                <a:ea typeface="+mj-ea"/>
                <a:cs typeface="Helvetica"/>
              </a:rPr>
              <a:t>Status of Primakoff Program at JLab 6 &amp; 12 GeV </a:t>
            </a:r>
            <a:endParaRPr lang="en-US" sz="2800" b="1" dirty="0">
              <a:solidFill>
                <a:schemeClr val="bg1"/>
              </a:solidFill>
              <a:effectLst/>
              <a:latin typeface="Helvetica"/>
              <a:ea typeface="+mj-ea"/>
              <a:cs typeface="Helvetica"/>
            </a:endParaRPr>
          </a:p>
        </p:txBody>
      </p:sp>
      <p:sp>
        <p:nvSpPr>
          <p:cNvPr id="14343" name="Rectangle 5">
            <a:extLst>
              <a:ext uri="{FF2B5EF4-FFF2-40B4-BE49-F238E27FC236}">
                <a16:creationId xmlns:a16="http://schemas.microsoft.com/office/drawing/2014/main" id="{B0A3721F-7E35-4D23-BEC1-C20CC5F19D5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018632"/>
            <a:ext cx="4648200" cy="1092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   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Precision measurements of electromagnetic properties of </a:t>
            </a:r>
            <a:r>
              <a:rPr lang="en-US" altLang="en-US" sz="2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2400" baseline="300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0</a:t>
            </a:r>
            <a:r>
              <a:rPr lang="en-US" altLang="en-US" sz="2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, </a:t>
            </a:r>
            <a:r>
              <a:rPr lang="el-GR" altLang="en-US" sz="2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en-US" altLang="en-US" sz="2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, </a:t>
            </a:r>
            <a:r>
              <a:rPr lang="el-GR" altLang="en-US" sz="2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</a:t>
            </a:r>
            <a:r>
              <a:rPr lang="en-US" altLang="en-US" sz="2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 via Primakoff effect</a:t>
            </a:r>
          </a:p>
          <a:p>
            <a:pPr eaLnBrk="1" hangingPunct="1">
              <a:buFontTx/>
              <a:buNone/>
            </a:pPr>
            <a:endParaRPr lang="en-US" alt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1828800" lvl="3" indent="-514350" eaLnBrk="1" hangingPunct="1">
              <a:buClr>
                <a:schemeClr val="tx1"/>
              </a:buClr>
              <a:buSzPct val="70000"/>
              <a:buNone/>
            </a:pPr>
            <a:endParaRPr lang="en-US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1444" name="Rectangle 5">
            <a:extLst>
              <a:ext uri="{FF2B5EF4-FFF2-40B4-BE49-F238E27FC236}">
                <a16:creationId xmlns:a16="http://schemas.microsoft.com/office/drawing/2014/main" id="{9A290D18-D6B1-45A8-B577-CBF620F9E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468439"/>
            <a:ext cx="4334484" cy="101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SzPct val="100000"/>
              <a:buFontTx/>
              <a:buAutoNum type="alphaLcParenR" startAt="2"/>
            </a:pPr>
            <a:r>
              <a:rPr lang="en-US" altLang="en-US" b="1" dirty="0">
                <a:solidFill>
                  <a:srgbClr val="000000"/>
                </a:solidFill>
                <a:latin typeface="Helvetica" panose="020B0604020202020204" pitchFamily="34" charset="0"/>
              </a:rPr>
              <a:t>Transition Form Factors </a:t>
            </a:r>
          </a:p>
          <a:p>
            <a:pPr algn="ctr">
              <a:spcBef>
                <a:spcPct val="20000"/>
              </a:spcBef>
              <a:buSzPct val="80000"/>
            </a:pPr>
            <a:r>
              <a:rPr lang="en-US" altLang="en-US" sz="1800" b="1" dirty="0">
                <a:solidFill>
                  <a:srgbClr val="000000"/>
                </a:solidFill>
                <a:latin typeface="Helvetica" panose="020B0604020202020204" pitchFamily="34" charset="0"/>
              </a:rPr>
              <a:t>  at Q</a:t>
            </a:r>
            <a:r>
              <a:rPr lang="en-US" altLang="en-US" sz="1800" b="1" baseline="30000" dirty="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 dirty="0">
                <a:solidFill>
                  <a:srgbClr val="000000"/>
                </a:solidFill>
                <a:latin typeface="Helvetica" panose="020B0604020202020204" pitchFamily="34" charset="0"/>
              </a:rPr>
              <a:t> of 0.001-0.5 GeV</a:t>
            </a:r>
            <a:r>
              <a:rPr lang="en-US" altLang="en-US" sz="1800" b="1" baseline="30000" dirty="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 dirty="0">
                <a:solidFill>
                  <a:srgbClr val="000000"/>
                </a:solidFill>
                <a:latin typeface="Helvetica" panose="020B0604020202020204" pitchFamily="34" charset="0"/>
              </a:rPr>
              <a:t>/c</a:t>
            </a:r>
            <a:r>
              <a:rPr lang="en-US" altLang="en-US" sz="1800" b="1" baseline="30000" dirty="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 dirty="0">
                <a:solidFill>
                  <a:srgbClr val="000000"/>
                </a:solidFill>
                <a:latin typeface="Helvetica" panose="020B0604020202020204" pitchFamily="34" charset="0"/>
              </a:rPr>
              <a:t>:</a:t>
            </a:r>
            <a:b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</a:b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        F(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*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700" baseline="30000" dirty="0">
                <a:solidFill>
                  <a:srgbClr val="000000"/>
                </a:solidFill>
                <a:latin typeface="Helvetica" panose="020B0604020202020204" pitchFamily="34" charset="0"/>
              </a:rPr>
              <a:t>0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), F(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* 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), F(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* 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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)</a:t>
            </a:r>
          </a:p>
          <a:p>
            <a:pPr algn="ctr">
              <a:spcBef>
                <a:spcPct val="20000"/>
              </a:spcBef>
            </a:pPr>
            <a:endParaRPr lang="en-US" altLang="en-US" dirty="0">
              <a:solidFill>
                <a:srgbClr val="FF0066"/>
              </a:solidFill>
              <a:latin typeface="Helvetica" panose="020B0604020202020204" pitchFamily="34" charset="0"/>
            </a:endParaRPr>
          </a:p>
        </p:txBody>
      </p:sp>
      <p:sp>
        <p:nvSpPr>
          <p:cNvPr id="61445" name="Text Box 9">
            <a:extLst>
              <a:ext uri="{FF2B5EF4-FFF2-40B4-BE49-F238E27FC236}">
                <a16:creationId xmlns:a16="http://schemas.microsoft.com/office/drawing/2014/main" id="{C177D363-BF25-4D18-B340-2BE6D26B8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47" y="4372282"/>
            <a:ext cx="4038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u="sng" dirty="0">
                <a:solidFill>
                  <a:srgbClr val="000000"/>
                </a:solidFill>
                <a:latin typeface="Helvetica" panose="020B0604020202020204" pitchFamily="34" charset="0"/>
              </a:rPr>
              <a:t>Input to Physics:</a:t>
            </a:r>
            <a:endParaRPr lang="en-US" altLang="en-US" dirty="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precision tests of chiral</a:t>
            </a:r>
          </a:p>
          <a:p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symmetry and anomalies</a:t>
            </a:r>
            <a:endParaRPr lang="en-US" altLang="en-US" sz="1800" u="sng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 determination of light quark </a:t>
            </a:r>
          </a:p>
          <a:p>
            <a:pPr>
              <a:buClr>
                <a:srgbClr val="CC3300"/>
              </a:buClr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    mass ratio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-</a:t>
            </a:r>
            <a:r>
              <a:rPr lang="en-US" altLang="ja-JP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mixing angle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input to calculate HLbL in (g-2)</a:t>
            </a:r>
            <a:r>
              <a:rPr lang="en-US" altLang="en-US" sz="1800" baseline="-250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μ</a:t>
            </a:r>
          </a:p>
          <a:p>
            <a:pPr>
              <a:buClr>
                <a:srgbClr val="CC3300"/>
              </a:buClr>
            </a:pPr>
            <a:endParaRPr lang="en-US" altLang="en-US" sz="1800" dirty="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61446" name="Text Box 9">
            <a:extLst>
              <a:ext uri="{FF2B5EF4-FFF2-40B4-BE49-F238E27FC236}">
                <a16:creationId xmlns:a16="http://schemas.microsoft.com/office/drawing/2014/main" id="{88D22D0D-AA60-4E53-96FA-3B3E0B85A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729790"/>
            <a:ext cx="4114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u="sng" dirty="0">
                <a:solidFill>
                  <a:srgbClr val="000000"/>
                </a:solidFill>
                <a:latin typeface="Helvetica" panose="020B0604020202020204" pitchFamily="34" charset="0"/>
              </a:rPr>
              <a:t>Input to Physics:</a:t>
            </a:r>
            <a:endParaRPr lang="en-US" altLang="en-US" u="sng" dirty="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800" baseline="300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, and </a:t>
            </a:r>
            <a:r>
              <a:rPr lang="en-US" altLang="ja-JP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electromagnetic</a:t>
            </a:r>
          </a:p>
          <a:p>
            <a:pPr>
              <a:buClr>
                <a:srgbClr val="CC3300"/>
              </a:buClr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 interaction radii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is the </a:t>
            </a:r>
            <a:r>
              <a:rPr lang="en-US" altLang="ja-JP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an approximate </a:t>
            </a:r>
          </a:p>
          <a:p>
            <a:pPr>
              <a:buClr>
                <a:srgbClr val="CC3300"/>
              </a:buClr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Goldstone boson?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input to calculate HLbL in (g-2)</a:t>
            </a:r>
            <a:r>
              <a:rPr lang="en-US" altLang="en-US" sz="1800" baseline="-250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μ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95D46D-838E-492D-AC06-EE0E22444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E5ED374-E9D5-4F03-85E9-DA501DA30F49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13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879010-DD73-4B1D-BFD4-4E059D61564D}"/>
              </a:ext>
            </a:extLst>
          </p:cNvPr>
          <p:cNvSpPr txBox="1"/>
          <p:nvPr/>
        </p:nvSpPr>
        <p:spPr>
          <a:xfrm>
            <a:off x="304800" y="2688848"/>
            <a:ext cx="4114800" cy="14342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AutoNum type="alphaLcParenR"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Two-Photon Decay Widths:</a:t>
            </a:r>
          </a:p>
          <a:p>
            <a:pPr marL="914400" lvl="1" indent="-514350" eaLnBrk="1" hangingPunct="1">
              <a:spcBef>
                <a:spcPct val="20000"/>
              </a:spcBef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</a:t>
            </a:r>
            <a:r>
              <a:rPr kumimoji="0" lang="en-US" alt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 @ 6 GeV (in Hall B)</a:t>
            </a:r>
          </a:p>
          <a:p>
            <a:pPr marL="914400" lvl="1" indent="-514350" eaLnBrk="1" hangingPunct="1">
              <a:spcBef>
                <a:spcPct val="20000"/>
              </a:spcBef>
              <a:buClr>
                <a:srgbClr val="000000"/>
              </a:buClr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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914400" lvl="1" indent="-514350" eaLnBrk="1" hangingPunct="1">
              <a:spcBef>
                <a:spcPct val="20000"/>
              </a:spcBef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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BD674-E8B9-4F0D-9851-B87C83ED1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821" y="3246216"/>
            <a:ext cx="3972180" cy="32996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C2A7F2-2E29-48A2-959A-ED85A331992E}"/>
              </a:ext>
            </a:extLst>
          </p:cNvPr>
          <p:cNvSpPr txBox="1"/>
          <p:nvPr/>
        </p:nvSpPr>
        <p:spPr>
          <a:xfrm>
            <a:off x="8181722" y="5257800"/>
            <a:ext cx="9905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1.50% accuracy</a:t>
            </a:r>
            <a:endParaRPr lang="en-US" sz="8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59F9B7-8D8B-47CD-8E0F-DAEBB7842C0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915422" y="4961206"/>
            <a:ext cx="466579" cy="3354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3736F8C-3A87-48F8-A59E-34E5202D7EBE}"/>
              </a:ext>
            </a:extLst>
          </p:cNvPr>
          <p:cNvSpPr/>
          <p:nvPr/>
        </p:nvSpPr>
        <p:spPr bwMode="auto">
          <a:xfrm rot="2928333" flipV="1">
            <a:off x="3484909" y="3547024"/>
            <a:ext cx="603311" cy="1169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6815DC81-7CBF-4B4B-8B42-605FE5D4D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6218" y="3660251"/>
            <a:ext cx="2947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200" dirty="0">
                <a:solidFill>
                  <a:srgbClr val="336600"/>
                </a:solidFill>
                <a:latin typeface="Helvetica" panose="020B0604020202020204" pitchFamily="34" charset="0"/>
              </a:rPr>
              <a:t>Science 368, 506-509 (2020)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3DA84E0-CAEF-4418-B51B-72B6BAF62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7867" y="1000074"/>
            <a:ext cx="3860408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The chiral anomaly prediction </a:t>
            </a:r>
            <a:r>
              <a:rPr lang="en-US" altLang="en-US" sz="1800" dirty="0">
                <a:solidFill>
                  <a:srgbClr val="CC33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is exact</a:t>
            </a: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 for massless quarks: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20000"/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000000"/>
              </a:solidFill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20000"/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000000"/>
              </a:solidFill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Γ(</a:t>
            </a:r>
            <a:r>
              <a:rPr lang="en-US" altLang="en-US" sz="1800" baseline="30000" dirty="0">
                <a:solidFill>
                  <a:srgbClr val="00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0</a:t>
            </a: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) is one of the few quantities in confinement region that QCD can calculate precisely at ~1% level to higher orders! </a:t>
            </a:r>
            <a:endParaRPr lang="el-GR" altLang="en-US" sz="1800" dirty="0">
              <a:solidFill>
                <a:srgbClr val="000000"/>
              </a:solidFill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F3FEAC-AD4B-42B3-9A2E-473AF443A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2702" y="3499259"/>
            <a:ext cx="1561894" cy="1304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1050D4-8DFF-41B3-A574-753605B77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271" y="1654927"/>
            <a:ext cx="2687440" cy="455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399928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B158EA99-EDE1-45FC-831B-F33555E2B7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7129" y="197937"/>
            <a:ext cx="8229600" cy="5715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US" sz="2800" dirty="0">
                <a:solidFill>
                  <a:schemeClr val="bg1"/>
                </a:solidFill>
                <a:effectLst/>
                <a:latin typeface="Helvetica"/>
                <a:ea typeface="+mj-ea"/>
                <a:cs typeface="Helvetica"/>
              </a:rPr>
              <a:t>Status of Primakoff Program at JLab 6 &amp; 12 GeV (cont.)</a:t>
            </a:r>
            <a:endParaRPr lang="en-US" sz="2800" b="1" dirty="0">
              <a:solidFill>
                <a:schemeClr val="bg1"/>
              </a:solidFill>
              <a:effectLst/>
              <a:latin typeface="Helvetica"/>
              <a:ea typeface="+mj-ea"/>
              <a:cs typeface="Helvetica"/>
            </a:endParaRPr>
          </a:p>
        </p:txBody>
      </p:sp>
      <p:sp>
        <p:nvSpPr>
          <p:cNvPr id="61444" name="Rectangle 5">
            <a:extLst>
              <a:ext uri="{FF2B5EF4-FFF2-40B4-BE49-F238E27FC236}">
                <a16:creationId xmlns:a16="http://schemas.microsoft.com/office/drawing/2014/main" id="{9A290D18-D6B1-45A8-B577-CBF620F9E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468439"/>
            <a:ext cx="4334484" cy="101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SzPct val="100000"/>
              <a:buFontTx/>
              <a:buAutoNum type="alphaLcParenR" startAt="2"/>
            </a:pPr>
            <a:r>
              <a:rPr lang="en-US" altLang="en-US" b="1" dirty="0">
                <a:solidFill>
                  <a:srgbClr val="000000"/>
                </a:solidFill>
                <a:latin typeface="Helvetica" panose="020B0604020202020204" pitchFamily="34" charset="0"/>
              </a:rPr>
              <a:t>Transition Form Factors </a:t>
            </a:r>
          </a:p>
          <a:p>
            <a:pPr algn="ctr">
              <a:spcBef>
                <a:spcPct val="20000"/>
              </a:spcBef>
              <a:buSzPct val="80000"/>
            </a:pPr>
            <a:r>
              <a:rPr lang="en-US" altLang="en-US" sz="1800" b="1" dirty="0">
                <a:solidFill>
                  <a:srgbClr val="000000"/>
                </a:solidFill>
                <a:latin typeface="Helvetica" panose="020B0604020202020204" pitchFamily="34" charset="0"/>
              </a:rPr>
              <a:t>  at Q</a:t>
            </a:r>
            <a:r>
              <a:rPr lang="en-US" altLang="en-US" sz="1800" b="1" baseline="30000" dirty="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 dirty="0">
                <a:solidFill>
                  <a:srgbClr val="000000"/>
                </a:solidFill>
                <a:latin typeface="Helvetica" panose="020B0604020202020204" pitchFamily="34" charset="0"/>
              </a:rPr>
              <a:t> of 0.001-0.5 GeV</a:t>
            </a:r>
            <a:r>
              <a:rPr lang="en-US" altLang="en-US" sz="1800" b="1" baseline="30000" dirty="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 dirty="0">
                <a:solidFill>
                  <a:srgbClr val="000000"/>
                </a:solidFill>
                <a:latin typeface="Helvetica" panose="020B0604020202020204" pitchFamily="34" charset="0"/>
              </a:rPr>
              <a:t>/c</a:t>
            </a:r>
            <a:r>
              <a:rPr lang="en-US" altLang="en-US" sz="1800" b="1" baseline="30000" dirty="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 dirty="0">
                <a:solidFill>
                  <a:srgbClr val="000000"/>
                </a:solidFill>
                <a:latin typeface="Helvetica" panose="020B0604020202020204" pitchFamily="34" charset="0"/>
              </a:rPr>
              <a:t>:</a:t>
            </a:r>
            <a:b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</a:b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        F(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*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700" baseline="30000" dirty="0">
                <a:solidFill>
                  <a:srgbClr val="000000"/>
                </a:solidFill>
                <a:latin typeface="Helvetica" panose="020B0604020202020204" pitchFamily="34" charset="0"/>
              </a:rPr>
              <a:t>0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), F(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* 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), F(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* 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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)</a:t>
            </a:r>
          </a:p>
          <a:p>
            <a:pPr algn="ctr">
              <a:spcBef>
                <a:spcPct val="20000"/>
              </a:spcBef>
            </a:pPr>
            <a:endParaRPr lang="en-US" altLang="en-US" dirty="0">
              <a:solidFill>
                <a:srgbClr val="FF0066"/>
              </a:solidFill>
              <a:latin typeface="Helvetica" panose="020B0604020202020204" pitchFamily="34" charset="0"/>
            </a:endParaRPr>
          </a:p>
        </p:txBody>
      </p:sp>
      <p:sp>
        <p:nvSpPr>
          <p:cNvPr id="61445" name="Text Box 9">
            <a:extLst>
              <a:ext uri="{FF2B5EF4-FFF2-40B4-BE49-F238E27FC236}">
                <a16:creationId xmlns:a16="http://schemas.microsoft.com/office/drawing/2014/main" id="{C177D363-BF25-4D18-B340-2BE6D26B8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47" y="4372282"/>
            <a:ext cx="4038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u="sng" dirty="0">
                <a:solidFill>
                  <a:srgbClr val="000000"/>
                </a:solidFill>
                <a:latin typeface="Helvetica" panose="020B0604020202020204" pitchFamily="34" charset="0"/>
              </a:rPr>
              <a:t>Input to Physics:</a:t>
            </a:r>
            <a:endParaRPr lang="en-US" altLang="en-US" dirty="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precision tests of chiral</a:t>
            </a:r>
          </a:p>
          <a:p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symmetry and anomalies</a:t>
            </a:r>
            <a:endParaRPr lang="en-US" altLang="en-US" sz="1800" u="sng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 determination of light quark </a:t>
            </a:r>
          </a:p>
          <a:p>
            <a:pPr>
              <a:buClr>
                <a:srgbClr val="CC3300"/>
              </a:buClr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    mass ratio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-</a:t>
            </a:r>
            <a:r>
              <a:rPr lang="en-US" altLang="ja-JP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mixing angle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input to calculate HLbL in (g-2)</a:t>
            </a:r>
            <a:r>
              <a:rPr lang="en-US" altLang="en-US" sz="1800" baseline="-250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μ</a:t>
            </a:r>
          </a:p>
          <a:p>
            <a:pPr>
              <a:buClr>
                <a:srgbClr val="CC3300"/>
              </a:buClr>
            </a:pPr>
            <a:endParaRPr lang="en-US" altLang="en-US" sz="1800" dirty="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61446" name="Text Box 9">
            <a:extLst>
              <a:ext uri="{FF2B5EF4-FFF2-40B4-BE49-F238E27FC236}">
                <a16:creationId xmlns:a16="http://schemas.microsoft.com/office/drawing/2014/main" id="{88D22D0D-AA60-4E53-96FA-3B3E0B85A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729790"/>
            <a:ext cx="4114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u="sng" dirty="0">
                <a:solidFill>
                  <a:srgbClr val="000000"/>
                </a:solidFill>
                <a:latin typeface="Helvetica" panose="020B0604020202020204" pitchFamily="34" charset="0"/>
              </a:rPr>
              <a:t>Input to Physics:</a:t>
            </a:r>
            <a:endParaRPr lang="en-US" altLang="en-US" u="sng" dirty="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800" baseline="300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, and </a:t>
            </a:r>
            <a:r>
              <a:rPr lang="en-US" altLang="ja-JP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electromagnetic</a:t>
            </a:r>
          </a:p>
          <a:p>
            <a:pPr>
              <a:buClr>
                <a:srgbClr val="CC3300"/>
              </a:buClr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 interaction radii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is the </a:t>
            </a:r>
            <a:r>
              <a:rPr lang="en-US" altLang="ja-JP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an approximate </a:t>
            </a:r>
          </a:p>
          <a:p>
            <a:pPr>
              <a:buClr>
                <a:srgbClr val="CC3300"/>
              </a:buClr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Goldstone boson?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input to calculate HLbL in (g-2)</a:t>
            </a:r>
            <a:r>
              <a:rPr lang="en-US" altLang="en-US" sz="1800" baseline="-250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μ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95D46D-838E-492D-AC06-EE0E22444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E5ED374-E9D5-4F03-85E9-DA501DA30F49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14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879010-DD73-4B1D-BFD4-4E059D61564D}"/>
              </a:ext>
            </a:extLst>
          </p:cNvPr>
          <p:cNvSpPr txBox="1"/>
          <p:nvPr/>
        </p:nvSpPr>
        <p:spPr>
          <a:xfrm>
            <a:off x="304800" y="2688848"/>
            <a:ext cx="4114800" cy="14342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AutoNum type="alphaLcParenR"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Two-Photon Decay Widths:</a:t>
            </a:r>
          </a:p>
          <a:p>
            <a:pPr marL="914400" lvl="1" indent="-514350" eaLnBrk="1" hangingPunct="1">
              <a:spcBef>
                <a:spcPct val="20000"/>
              </a:spcBef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</a:t>
            </a:r>
            <a:r>
              <a:rPr kumimoji="0" lang="en-US" alt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 @ 6 GeV</a:t>
            </a:r>
          </a:p>
          <a:p>
            <a:pPr marL="914400" lvl="1" indent="-514350" eaLnBrk="1" hangingPunct="1">
              <a:spcBef>
                <a:spcPct val="20000"/>
              </a:spcBef>
              <a:buClr>
                <a:srgbClr val="000000"/>
              </a:buClr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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914400" lvl="1" indent="-514350" eaLnBrk="1" hangingPunct="1">
              <a:spcBef>
                <a:spcPct val="20000"/>
              </a:spcBef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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6442899-2FAF-4B46-845D-6D4E94A3039A}"/>
              </a:ext>
            </a:extLst>
          </p:cNvPr>
          <p:cNvSpPr txBox="1">
            <a:spLocks/>
          </p:cNvSpPr>
          <p:nvPr/>
        </p:nvSpPr>
        <p:spPr bwMode="auto">
          <a:xfrm>
            <a:off x="4419600" y="3429000"/>
            <a:ext cx="4495800" cy="3034971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altLang="en-US" sz="24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On-Going </a:t>
            </a:r>
            <a:r>
              <a:rPr lang="en-US" altLang="en-US" sz="2400" kern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PrimEx</a:t>
            </a:r>
            <a:r>
              <a:rPr lang="en-US" altLang="en-US" sz="24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-eta experiment (in Hall D)</a:t>
            </a:r>
          </a:p>
          <a:p>
            <a:pPr marL="0" indent="0" algn="ctr">
              <a:lnSpc>
                <a:spcPts val="1180"/>
              </a:lnSpc>
              <a:buFontTx/>
              <a:buNone/>
            </a:pPr>
            <a:endParaRPr lang="en-US" altLang="en-US" sz="2400" kern="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Char char="•"/>
            </a:pPr>
            <a:r>
              <a:rPr lang="en-US" altLang="en-US" sz="20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 full data set was completed via three run periods in 2019, 2021 and 2022.</a:t>
            </a:r>
          </a:p>
          <a:p>
            <a:pPr>
              <a:buSzPct val="120000"/>
              <a:buFont typeface="Arial" panose="020B0604020202020204" pitchFamily="34" charset="0"/>
              <a:buChar char="•"/>
            </a:pPr>
            <a:r>
              <a:rPr lang="en-US" altLang="en-US" sz="20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Data analysis is in progress.</a:t>
            </a:r>
          </a:p>
          <a:p>
            <a:pPr marL="0" indent="0">
              <a:buSzPct val="120000"/>
              <a:buFontTx/>
              <a:buNone/>
            </a:pPr>
            <a:r>
              <a:rPr lang="en-US" altLang="en-US" sz="20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(see talk by A. </a:t>
            </a:r>
            <a:r>
              <a:rPr lang="en-US" altLang="en-US" sz="2000" kern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Somov</a:t>
            </a:r>
            <a:r>
              <a:rPr lang="en-US" altLang="en-US" sz="20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on Tue) </a:t>
            </a:r>
          </a:p>
          <a:p>
            <a:pPr marL="0" indent="0">
              <a:buFontTx/>
              <a:buNone/>
            </a:pPr>
            <a:endParaRPr lang="en-US" altLang="en-US" sz="2000" kern="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marL="0" indent="0">
              <a:buSzPct val="120000"/>
              <a:buFontTx/>
              <a:buNone/>
            </a:pPr>
            <a:endParaRPr lang="en-US" altLang="en-US" sz="2000" kern="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E36657B-8286-42CB-8338-E2DBC2C9DBC6}"/>
              </a:ext>
            </a:extLst>
          </p:cNvPr>
          <p:cNvSpPr/>
          <p:nvPr/>
        </p:nvSpPr>
        <p:spPr bwMode="auto">
          <a:xfrm rot="1382830">
            <a:off x="2323323" y="3871571"/>
            <a:ext cx="1620091" cy="20655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E176142-9B9A-D02E-B72D-7106957E3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018632"/>
            <a:ext cx="46482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   </a:t>
            </a:r>
            <a:r>
              <a:rPr lang="en-US" altLang="en-US" sz="20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sz="2400" kern="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Precision measurements of electromagnetic properties of </a:t>
            </a:r>
            <a:r>
              <a:rPr lang="en-US" altLang="en-US" sz="2400" kern="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2400" kern="0" baseline="300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0</a:t>
            </a:r>
            <a:r>
              <a:rPr lang="en-US" altLang="en-US" sz="2400" kern="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, </a:t>
            </a:r>
            <a:r>
              <a:rPr lang="el-GR" altLang="en-US" sz="2400" kern="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en-US" altLang="en-US" sz="2400" kern="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, </a:t>
            </a:r>
            <a:r>
              <a:rPr lang="el-GR" altLang="en-US" sz="2400" kern="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</a:t>
            </a:r>
            <a:r>
              <a:rPr lang="en-US" altLang="en-US" sz="2400" kern="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 via Primakoff effect</a:t>
            </a:r>
          </a:p>
          <a:p>
            <a:pPr eaLnBrk="1" hangingPunct="1">
              <a:buFontTx/>
              <a:buNone/>
            </a:pPr>
            <a:endParaRPr lang="en-US" altLang="en-US" sz="2400" kern="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1828800" lvl="3" indent="-514350" eaLnBrk="1" hangingPunct="1">
              <a:buClr>
                <a:schemeClr val="tx1"/>
              </a:buClr>
              <a:buSzPct val="70000"/>
              <a:buFont typeface="Tahoma" panose="020B0604030504040204" pitchFamily="34" charset="0"/>
              <a:buNone/>
            </a:pPr>
            <a:endParaRPr lang="en-US" altLang="en-US" sz="1800" kern="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A0FB5E-009C-4229-A8CC-FAFA6D410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799" y="609600"/>
            <a:ext cx="2615805" cy="21840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A4C85A-3AB4-48F0-9A6A-B2075B68EECA}"/>
                  </a:ext>
                </a:extLst>
              </p:cNvPr>
              <p:cNvSpPr txBox="1"/>
              <p:nvPr/>
            </p:nvSpPr>
            <p:spPr>
              <a:xfrm>
                <a:off x="7072210" y="1295400"/>
                <a:ext cx="319190" cy="21544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η</m:t>
                      </m:r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A4C85A-3AB4-48F0-9A6A-B2075B68E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210" y="1295400"/>
                <a:ext cx="319190" cy="215444"/>
              </a:xfrm>
              <a:prstGeom prst="rect">
                <a:avLst/>
              </a:prstGeom>
              <a:blipFill>
                <a:blip r:embed="rId5"/>
                <a:stretch>
                  <a:fillRect l="-11111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A2E1DE-B32D-4A46-8889-C19A63F350BA}"/>
                  </a:ext>
                </a:extLst>
              </p:cNvPr>
              <p:cNvSpPr txBox="1"/>
              <p:nvPr/>
            </p:nvSpPr>
            <p:spPr>
              <a:xfrm>
                <a:off x="4572000" y="2819400"/>
                <a:ext cx="4811797" cy="5763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𝐴</m:t>
                      </m:r>
                      <m:f>
                        <m:f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𝑃𝑟</m:t>
                              </m:r>
                            </m:sub>
                          </m:sSub>
                        </m:num>
                        <m:den>
                          <m: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f>
                        <m:f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η</m:t>
                              </m:r>
                            </m:sub>
                            <m:sup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60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η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A2E1DE-B32D-4A46-8889-C19A63F35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819400"/>
                <a:ext cx="4811797" cy="576376"/>
              </a:xfrm>
              <a:prstGeom prst="rect">
                <a:avLst/>
              </a:prstGeom>
              <a:blipFill>
                <a:blip r:embed="rId6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81018707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>
            <a:extLst>
              <a:ext uri="{FF2B5EF4-FFF2-40B4-BE49-F238E27FC236}">
                <a16:creationId xmlns:a16="http://schemas.microsoft.com/office/drawing/2014/main" id="{7BA98279-4C7F-4EFE-8DCA-41B6EF4080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839200" cy="508000"/>
          </a:xfrm>
        </p:spPr>
        <p:txBody>
          <a:bodyPr/>
          <a:lstStyle/>
          <a:p>
            <a:pPr algn="ctr"/>
            <a: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Physics for </a:t>
            </a:r>
            <a:r>
              <a:rPr lang="el-GR" alt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Γ</a:t>
            </a:r>
            <a: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(</a:t>
            </a:r>
            <a: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el-GR" alt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→</a:t>
            </a:r>
            <a:r>
              <a:rPr lang="el-GR" alt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) Measurement </a:t>
            </a:r>
            <a:endParaRPr lang="en-US" altLang="en-US" sz="3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042" name="Text Box 12">
            <a:extLst>
              <a:ext uri="{FF2B5EF4-FFF2-40B4-BE49-F238E27FC236}">
                <a16:creationId xmlns:a16="http://schemas.microsoft.com/office/drawing/2014/main" id="{ECF11A70-739F-41BF-94A1-210711A81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62" y="861915"/>
            <a:ext cx="47721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indent="0"/>
            <a:r>
              <a:rPr lang="en-US" altLang="en-US" sz="2400" b="1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Resolve long standing discrepancy between previous collider and Primakoff measurements: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FA5F95E-36D8-4422-AE9F-4B39A4E7D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9400" y="5853114"/>
            <a:ext cx="2133600" cy="39687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4099E7E-29E4-43FA-95CA-2348C72FE0FD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15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8070" name="Picture 2" descr="eta_world_data_2015.eps">
            <a:extLst>
              <a:ext uri="{FF2B5EF4-FFF2-40B4-BE49-F238E27FC236}">
                <a16:creationId xmlns:a16="http://schemas.microsoft.com/office/drawing/2014/main" id="{9475D7EF-0601-47BD-AA94-8649E05D81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62" y="2209800"/>
            <a:ext cx="4002882" cy="371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D5E4FE-3612-5355-FDA4-31CDCD5B99F4}"/>
              </a:ext>
            </a:extLst>
          </p:cNvPr>
          <p:cNvSpPr txBox="1"/>
          <p:nvPr/>
        </p:nvSpPr>
        <p:spPr>
          <a:xfrm>
            <a:off x="4912518" y="2590800"/>
            <a:ext cx="4002882" cy="27597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SzPct val="130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Extract -</a:t>
            </a:r>
            <a:r>
              <a:rPr lang="en-US" altLang="en-US" sz="20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</a:t>
            </a:r>
            <a:r>
              <a:rPr lang="en-US" altLang="ja-JP" sz="2000" b="1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mixing angle</a:t>
            </a:r>
          </a:p>
          <a:p>
            <a:pPr>
              <a:buSzPct val="130000"/>
            </a:pPr>
            <a:endParaRPr lang="en-US" altLang="ja-JP" sz="2000" b="1" dirty="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marL="342900" indent="-342900">
              <a:buSzPct val="130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Improve calculation of the -pole contribution to Hadronic Light-by-Light (HLbL) scattering in (g-2)</a:t>
            </a:r>
            <a:r>
              <a:rPr lang="en-US" altLang="en-US" sz="2000" b="1" baseline="-250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μ</a:t>
            </a:r>
          </a:p>
          <a:p>
            <a:pPr>
              <a:buSzPct val="130000"/>
            </a:pPr>
            <a:endParaRPr lang="en-US" altLang="en-US" sz="2000" b="1" baseline="-25000" dirty="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marL="342900" indent="-342900">
              <a:buSzPct val="130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Improve all partial decay widths in the -sector</a:t>
            </a:r>
            <a:endParaRPr lang="en-US" altLang="en-US" sz="2000" b="1" baseline="-25000" dirty="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E63F110-F94A-1B07-5E73-A3D42B15F63A}"/>
              </a:ext>
            </a:extLst>
          </p:cNvPr>
          <p:cNvCxnSpPr>
            <a:cxnSpLocks/>
          </p:cNvCxnSpPr>
          <p:nvPr/>
        </p:nvCxnSpPr>
        <p:spPr bwMode="auto">
          <a:xfrm>
            <a:off x="4100286" y="3886200"/>
            <a:ext cx="624114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9084E-C292-4AB4-A9D7-E8ECBEFAC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04800" y="609600"/>
            <a:ext cx="9372600" cy="3238500"/>
          </a:xfrm>
        </p:spPr>
        <p:txBody>
          <a:bodyPr/>
          <a:lstStyle/>
          <a:p>
            <a:pPr marL="457200" indent="-457200" algn="ctr">
              <a:buNone/>
            </a:pPr>
            <a:r>
              <a:rPr lang="en-U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en-U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endParaRPr lang="en-US" altLang="en-US" sz="2400" dirty="0">
              <a:solidFill>
                <a:srgbClr val="008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marL="400050" lvl="1" indent="0">
              <a:buClrTx/>
              <a:buNone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 clean probe for quark mass ratio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:</a:t>
            </a:r>
          </a:p>
          <a:p>
            <a:pPr marL="400050" lvl="1" indent="0">
              <a:buClr>
                <a:srgbClr val="008600"/>
              </a:buClr>
              <a:buNone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2" indent="-342900"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𝜂→3</a:t>
            </a:r>
            <a:r>
              <a:rPr lang="el-GR" altLang="en-US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π</a:t>
            </a:r>
            <a:r>
              <a:rPr lang="en-US" alt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decays through isospin violation:</a:t>
            </a:r>
          </a:p>
          <a:p>
            <a:pPr lvl="2" indent="-342900">
              <a:buFont typeface="Wingdings" panose="05000000000000000000" pitchFamily="2" charset="2"/>
              <a:buChar char="Ø"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 is small </a:t>
            </a:r>
          </a:p>
          <a:p>
            <a:pPr lvl="2" indent="-342900">
              <a:buFont typeface="Wingdings" panose="05000000000000000000" pitchFamily="2" charset="2"/>
              <a:buChar char="Ø"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Amplitude:</a:t>
            </a:r>
          </a:p>
          <a:p>
            <a:pPr marL="400050" lvl="1" indent="0" eaLnBrk="1" hangingPunct="1">
              <a:buNone/>
            </a:pPr>
            <a:endParaRPr lang="en-US" altLang="en-US" sz="2000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marL="400050" lvl="1" indent="0"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marL="400050" lvl="1" indent="0">
              <a:buClr>
                <a:srgbClr val="FF0000"/>
              </a:buClr>
              <a:buNone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  <a:p>
            <a:pPr marL="400050" lvl="1" indent="0">
              <a:buFont typeface="Wingdings" panose="05000000000000000000" pitchFamily="2" charset="2"/>
              <a:buChar char="q"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marL="400050" lvl="1" indent="0">
              <a:buFont typeface="Wingdings" panose="05000000000000000000" pitchFamily="2" charset="2"/>
              <a:buChar char="q"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00050" lvl="1" indent="0">
              <a:buNone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00050" lvl="1" indent="0">
              <a:buNone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A1743-90D7-480E-87AB-A53991229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86DA214-56F5-414D-A50A-08261BE01669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1139" name="Object 4">
            <a:extLst>
              <a:ext uri="{FF2B5EF4-FFF2-40B4-BE49-F238E27FC236}">
                <a16:creationId xmlns:a16="http://schemas.microsoft.com/office/drawing/2014/main" id="{C0256622-FF8F-4ECA-8C46-AD46DF2A1C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8688" y="2133600"/>
          <a:ext cx="546100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1300" imgH="215900" progId="Equation.3">
                  <p:embed/>
                </p:oleObj>
              </mc:Choice>
              <mc:Fallback>
                <p:oleObj name="Equation" r:id="rId2" imgW="241300" imgH="215900" progId="Equation.3">
                  <p:embed/>
                  <p:pic>
                    <p:nvPicPr>
                      <p:cNvPr id="91139" name="Object 4">
                        <a:extLst>
                          <a:ext uri="{FF2B5EF4-FFF2-40B4-BE49-F238E27FC236}">
                            <a16:creationId xmlns:a16="http://schemas.microsoft.com/office/drawing/2014/main" id="{C0256622-FF8F-4ECA-8C46-AD46DF2A1C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2133600"/>
                        <a:ext cx="546100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0" name="Object 5">
            <a:extLst>
              <a:ext uri="{FF2B5EF4-FFF2-40B4-BE49-F238E27FC236}">
                <a16:creationId xmlns:a16="http://schemas.microsoft.com/office/drawing/2014/main" id="{671B7DD2-5EEE-45B8-B1C5-D5F4E7B879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40376" y="1828800"/>
          <a:ext cx="2841625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85900" imgH="215900" progId="Equation.3">
                  <p:embed/>
                </p:oleObj>
              </mc:Choice>
              <mc:Fallback>
                <p:oleObj name="Equation" r:id="rId4" imgW="1485900" imgH="215900" progId="Equation.3">
                  <p:embed/>
                  <p:pic>
                    <p:nvPicPr>
                      <p:cNvPr id="91140" name="Object 5">
                        <a:extLst>
                          <a:ext uri="{FF2B5EF4-FFF2-40B4-BE49-F238E27FC236}">
                            <a16:creationId xmlns:a16="http://schemas.microsoft.com/office/drawing/2014/main" id="{671B7DD2-5EEE-45B8-B1C5-D5F4E7B879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76" y="1828800"/>
                        <a:ext cx="2841625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1" name="Object 4">
            <a:extLst>
              <a:ext uri="{FF2B5EF4-FFF2-40B4-BE49-F238E27FC236}">
                <a16:creationId xmlns:a16="http://schemas.microsoft.com/office/drawing/2014/main" id="{AC121E7A-AE56-4B3C-8356-69DCD7FE78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861448"/>
              </p:ext>
            </p:extLst>
          </p:nvPr>
        </p:nvGraphicFramePr>
        <p:xfrm>
          <a:off x="2286000" y="2413000"/>
          <a:ext cx="41275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76500" imgH="457200" progId="Equation.3">
                  <p:embed/>
                </p:oleObj>
              </mc:Choice>
              <mc:Fallback>
                <p:oleObj name="Equation" r:id="rId6" imgW="2476500" imgH="457200" progId="Equation.3">
                  <p:embed/>
                  <p:pic>
                    <p:nvPicPr>
                      <p:cNvPr id="91141" name="Object 4">
                        <a:extLst>
                          <a:ext uri="{FF2B5EF4-FFF2-40B4-BE49-F238E27FC236}">
                            <a16:creationId xmlns:a16="http://schemas.microsoft.com/office/drawing/2014/main" id="{AC121E7A-AE56-4B3C-8356-69DCD7FE78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413000"/>
                        <a:ext cx="4127500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2" name="Picture 5" descr="Picture_6_quark_formula">
            <a:extLst>
              <a:ext uri="{FF2B5EF4-FFF2-40B4-BE49-F238E27FC236}">
                <a16:creationId xmlns:a16="http://schemas.microsoft.com/office/drawing/2014/main" id="{2FD09E60-213B-4FF5-B556-915470A56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914400"/>
            <a:ext cx="4316413" cy="635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7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118FDCC-FC01-4378-8B8A-65DA817EA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00" y="3344847"/>
            <a:ext cx="6526212" cy="285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FDBFA8-E5B2-4F67-A437-00DC2A4E2935}"/>
              </a:ext>
            </a:extLst>
          </p:cNvPr>
          <p:cNvSpPr txBox="1"/>
          <p:nvPr/>
        </p:nvSpPr>
        <p:spPr>
          <a:xfrm>
            <a:off x="1198221" y="258538"/>
            <a:ext cx="7261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Precision Determination Light Quark Mass Ratio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CC490E-72A7-1BA7-455E-1ED7A4E2A318}"/>
              </a:ext>
            </a:extLst>
          </p:cNvPr>
          <p:cNvSpPr txBox="1"/>
          <p:nvPr/>
        </p:nvSpPr>
        <p:spPr>
          <a:xfrm>
            <a:off x="6780628" y="4465154"/>
            <a:ext cx="23633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Phys. Rept. 945 (2022) 1-105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83"/>
    </mc:Choice>
    <mc:Fallback xmlns="">
      <p:transition spd="slow" advTm="13178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32D84FEA-5E02-520E-099F-190EB96555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533400" y="152400"/>
            <a:ext cx="8153400" cy="698500"/>
          </a:xfrm>
        </p:spPr>
        <p:txBody>
          <a:bodyPr/>
          <a:lstStyle/>
          <a:p>
            <a:pPr algn="ctr" eaLnBrk="1" hangingPunct="1"/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Space-Like Transition Form Factors </a:t>
            </a:r>
            <a:b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</a:b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(Q</a:t>
            </a:r>
            <a:r>
              <a:rPr lang="en-US" altLang="en-US" sz="2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2 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: 0.001-0.3 GeV</a:t>
            </a:r>
            <a:r>
              <a:rPr lang="en-US" altLang="en-US" sz="2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2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/c</a:t>
            </a:r>
            <a:r>
              <a:rPr lang="en-US" altLang="en-US" sz="2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2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4499" name="Rectangle 3">
                <a:extLst>
                  <a:ext uri="{FF2B5EF4-FFF2-40B4-BE49-F238E27FC236}">
                    <a16:creationId xmlns:a16="http://schemas.microsoft.com/office/drawing/2014/main" id="{5BFBA88A-9E94-AFB7-2128-81B30C8A534C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152400" y="1219200"/>
                <a:ext cx="5181600" cy="4495800"/>
              </a:xfrm>
            </p:spPr>
            <p:txBody>
              <a:bodyPr/>
              <a:lstStyle/>
              <a:p>
                <a:pPr eaLnBrk="1" hangingPunct="1">
                  <a:lnSpc>
                    <a:spcPct val="90000"/>
                  </a:lnSpc>
                </a:pPr>
                <a:r>
                  <a:rPr lang="en-US" altLang="en-US" sz="2000" dirty="0">
                    <a:solidFill>
                      <a:srgbClr val="33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Direct measurement of slopes</a:t>
                </a:r>
                <a:br>
                  <a:rPr lang="en-US" altLang="en-US" sz="2000" dirty="0">
                    <a:solidFill>
                      <a:srgbClr val="33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</a:br>
                <a:endParaRPr lang="en-US" altLang="en-US" sz="2000" dirty="0">
                  <a:solidFill>
                    <a:srgbClr val="33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2" charset="0"/>
                  <a:ea typeface="ＭＳ Ｐゴシック" panose="020B0600070205080204" pitchFamily="34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Interaction radii:</a:t>
                </a:r>
                <a:b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</a:b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F</a:t>
                </a:r>
                <a:r>
                  <a:rPr lang="el-GR" altLang="en-US" sz="1800" baseline="-25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γγ</a:t>
                </a:r>
                <a:r>
                  <a:rPr lang="en-US" altLang="en-US" sz="1800" baseline="-25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*P</a:t>
                </a: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(Q</a:t>
                </a:r>
                <a:r>
                  <a:rPr lang="en-US" altLang="en-US" sz="1800" baseline="30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2</a:t>
                </a: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)</a:t>
                </a: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≈1-1/6</a:t>
                </a: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1800" i="1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 </m:t>
                    </m:r>
                  </m:oMath>
                </a14:m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&lt;r</a:t>
                </a:r>
                <a:r>
                  <a:rPr lang="en-US" altLang="en-US" sz="1800" baseline="30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2</a:t>
                </a: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&gt;</a:t>
                </a:r>
                <a:r>
                  <a:rPr lang="en-US" altLang="en-US" sz="1800" baseline="-25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P</a:t>
                </a: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Q</a:t>
                </a:r>
                <a:r>
                  <a:rPr lang="en-US" altLang="en-US" sz="1800" baseline="30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2</a:t>
                </a: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 </a:t>
                </a:r>
                <a:endParaRPr lang="en-US" altLang="en-US" sz="1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2" charset="0"/>
                  <a:ea typeface="ＭＳ Ｐゴシック" panose="020B0600070205080204" pitchFamily="34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ChPT for large N</a:t>
                </a:r>
                <a:r>
                  <a:rPr lang="en-US" altLang="en-US" sz="1800" baseline="-25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c</a:t>
                </a: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 predicts relation between the three slopes. Extraction of </a:t>
                </a:r>
                <a:r>
                  <a:rPr lang="el-GR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Ο</a:t>
                </a: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(p</a:t>
                </a:r>
                <a:r>
                  <a:rPr lang="en-US" altLang="en-US" sz="1800" baseline="30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6</a:t>
                </a: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) low-energy constant in the chiral Lagrangian</a:t>
                </a:r>
              </a:p>
              <a:p>
                <a:pPr eaLnBrk="1" hangingPunct="1">
                  <a:lnSpc>
                    <a:spcPct val="90000"/>
                  </a:lnSpc>
                  <a:buFontTx/>
                  <a:buNone/>
                </a:pPr>
                <a:endParaRPr lang="en-US" altLang="en-US" sz="1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2" charset="0"/>
                  <a:ea typeface="ＭＳ Ｐゴシック" panose="020B0600070205080204" pitchFamily="34" charset="-128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altLang="en-US" sz="2000" dirty="0">
                    <a:solidFill>
                      <a:srgbClr val="33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Input for hadronic light-by-light calculations in muon (g-2) </a:t>
                </a:r>
              </a:p>
            </p:txBody>
          </p:sp>
        </mc:Choice>
        <mc:Fallback xmlns="">
          <p:sp>
            <p:nvSpPr>
              <p:cNvPr id="234499" name="Rectangle 3">
                <a:extLst>
                  <a:ext uri="{FF2B5EF4-FFF2-40B4-BE49-F238E27FC236}">
                    <a16:creationId xmlns:a16="http://schemas.microsoft.com/office/drawing/2014/main" id="{5BFBA88A-9E94-AFB7-2128-81B30C8A53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52400" y="1219200"/>
                <a:ext cx="5181600" cy="4495800"/>
              </a:xfrm>
              <a:blipFill>
                <a:blip r:embed="rId2"/>
                <a:stretch>
                  <a:fillRect l="-978" t="-1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AC64A-B1A5-3480-88B8-2217B93E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BA821273-F711-B74F-8CC5-96E9EC19ECAF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17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1926" name="Rectangle 2">
            <a:extLst>
              <a:ext uri="{FF2B5EF4-FFF2-40B4-BE49-F238E27FC236}">
                <a16:creationId xmlns:a16="http://schemas.microsoft.com/office/drawing/2014/main" id="{9005B96C-A795-9F18-5BAB-82F3751D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172200"/>
            <a:ext cx="2070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altLang="en-US" sz="14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Phys.Rev.D65,073034</a:t>
            </a:r>
          </a:p>
        </p:txBody>
      </p:sp>
      <p:pic>
        <p:nvPicPr>
          <p:cNvPr id="81929" name="Picture 4" descr="prim_plot">
            <a:extLst>
              <a:ext uri="{FF2B5EF4-FFF2-40B4-BE49-F238E27FC236}">
                <a16:creationId xmlns:a16="http://schemas.microsoft.com/office/drawing/2014/main" id="{FB612839-3466-4CD7-7E4F-FBFFF98931C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4925"/>
            <a:ext cx="19812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4BBE30-7708-A9A6-5902-15132C9A7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875" y="3962400"/>
            <a:ext cx="3794125" cy="24576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C0A831-E9BF-DEE2-520D-2D5EC9A38E08}"/>
              </a:ext>
            </a:extLst>
          </p:cNvPr>
          <p:cNvSpPr/>
          <p:nvPr/>
        </p:nvSpPr>
        <p:spPr>
          <a:xfrm>
            <a:off x="5702888" y="5625767"/>
            <a:ext cx="2838072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Projected E12-22-003 (in Hall B)</a:t>
            </a:r>
          </a:p>
          <a:p>
            <a:pPr algn="ctr">
              <a:defRPr/>
            </a:pPr>
            <a:r>
              <a:rPr lang="en-US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on  F(</a:t>
            </a:r>
            <a:r>
              <a:rPr lang="el-GR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Arial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Arial" panose="020B0604020202020204" pitchFamily="34" charset="0"/>
                <a:sym typeface="Symbol" panose="05050102010706020507" pitchFamily="18" charset="2"/>
              </a:rPr>
              <a:t>*</a:t>
            </a:r>
            <a:r>
              <a:rPr lang="el-GR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→</a:t>
            </a:r>
            <a:r>
              <a:rPr lang="en-US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US" altLang="en-US" sz="1400" b="1" dirty="0">
                <a:solidFill>
                  <a:srgbClr val="C00000"/>
                </a:solidFill>
                <a:latin typeface="Helvetica" pitchFamily="2" charset="0"/>
                <a:sym typeface="Symbol" panose="05050102010706020507" pitchFamily="18" charset="2"/>
              </a:rPr>
              <a:t></a:t>
            </a:r>
            <a:r>
              <a:rPr lang="en-US" altLang="en-US" sz="1400" b="1" baseline="30000" dirty="0">
                <a:solidFill>
                  <a:srgbClr val="C00000"/>
                </a:solidFill>
                <a:latin typeface="Helvetica" pitchFamily="2" charset="0"/>
                <a:sym typeface="Symbol" panose="05050102010706020507" pitchFamily="18" charset="2"/>
              </a:rPr>
              <a:t>0</a:t>
            </a:r>
            <a:r>
              <a:rPr lang="en-US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r>
              <a:rPr lang="en-US" alt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</a:t>
            </a:r>
            <a:endParaRPr lang="en-US" altLang="en-US" sz="1400" dirty="0">
              <a:solidFill>
                <a:srgbClr val="C00000"/>
              </a:solidFill>
              <a:latin typeface="Helvetica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3AF1DB3-6694-A43C-D8F8-8E74A4E076EB}"/>
              </a:ext>
            </a:extLst>
          </p:cNvPr>
          <p:cNvCxnSpPr/>
          <p:nvPr/>
        </p:nvCxnSpPr>
        <p:spPr bwMode="auto">
          <a:xfrm flipV="1">
            <a:off x="6553200" y="4648200"/>
            <a:ext cx="3048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4" name="Picture 1">
            <a:extLst>
              <a:ext uri="{FF2B5EF4-FFF2-40B4-BE49-F238E27FC236}">
                <a16:creationId xmlns:a16="http://schemas.microsoft.com/office/drawing/2014/main" id="{C2F79C5A-E8C7-446C-9C69-390ECAAD50B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1383716"/>
            <a:ext cx="39084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56D39F6F-C2BE-4C11-8E2D-8164EA5D9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737854"/>
            <a:ext cx="2514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</a:rPr>
              <a:t>No data</a:t>
            </a:r>
          </a:p>
        </p:txBody>
      </p:sp>
      <p:cxnSp>
        <p:nvCxnSpPr>
          <p:cNvPr id="16" name="Straight Arrow Connector 3">
            <a:extLst>
              <a:ext uri="{FF2B5EF4-FFF2-40B4-BE49-F238E27FC236}">
                <a16:creationId xmlns:a16="http://schemas.microsoft.com/office/drawing/2014/main" id="{A475ABAC-EAC2-4A1B-A0C6-A95E28F5998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791200" y="2661654"/>
            <a:ext cx="381000" cy="152400"/>
          </a:xfrm>
          <a:prstGeom prst="straightConnector1">
            <a:avLst/>
          </a:prstGeom>
          <a:noFill/>
          <a:ln w="9525">
            <a:solidFill>
              <a:srgbClr val="FF33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6B5C940-DE2C-4F00-8F76-D9F217DFA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3574162"/>
            <a:ext cx="841328" cy="7994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B46653-E26C-49D7-9A75-4EAE7ECE2786}"/>
                  </a:ext>
                </a:extLst>
              </p:cNvPr>
              <p:cNvSpPr txBox="1"/>
              <p:nvPr/>
            </p:nvSpPr>
            <p:spPr>
              <a:xfrm>
                <a:off x="4114800" y="3886200"/>
                <a:ext cx="361574" cy="12311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l-GR" sz="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η</m:t>
                      </m:r>
                      <m:r>
                        <a:rPr lang="en-US" sz="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l-GR" sz="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η</m:t>
                      </m:r>
                      <m:r>
                        <a:rPr lang="en-US" sz="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B46653-E26C-49D7-9A75-4EAE7ECE2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886200"/>
                <a:ext cx="361574" cy="123111"/>
              </a:xfrm>
              <a:prstGeom prst="rect">
                <a:avLst/>
              </a:prstGeom>
              <a:blipFill>
                <a:blip r:embed="rId8"/>
                <a:stretch>
                  <a:fillRect l="-1695" t="-5000" r="-678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6DBF243C-F44D-4896-EC27-FBBFBEE6730C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494376" y="4420551"/>
            <a:ext cx="3801211" cy="166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2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BDCA2-8293-42FF-889C-3A313E573381}" type="slidenum">
              <a:rPr lang="en-US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7" name="Text Box 4"/>
              <p:cNvSpPr txBox="1">
                <a:spLocks noChangeArrowheads="1"/>
              </p:cNvSpPr>
              <p:nvPr/>
            </p:nvSpPr>
            <p:spPr bwMode="auto">
              <a:xfrm>
                <a:off x="228600" y="990600"/>
                <a:ext cx="8763000" cy="517693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457200" indent="-457200">
                  <a:spcBef>
                    <a:spcPct val="50000"/>
                  </a:spcBef>
                  <a:buClr>
                    <a:srgbClr val="000000"/>
                  </a:buClr>
                  <a:buFont typeface="+mj-lt"/>
                  <a:buAutoNum type="arabicPeriod"/>
                </a:pPr>
                <a:r>
                  <a:rPr lang="en-US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first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Primakoff production off an electron target to measure </a:t>
                </a:r>
                <a:r>
                  <a:rPr lang="el-GR" altLang="en-US" kern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Γ</a:t>
                </a:r>
                <a:r>
                  <a:rPr lang="en-US" altLang="en-US" kern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(</a:t>
                </a:r>
                <a:r>
                  <a:rPr lang="en-US" altLang="en-US" kern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  <a:sym typeface="Symbol" panose="05050102010706020507" pitchFamily="18" charset="2"/>
                  </a:rPr>
                  <a:t></a:t>
                </a:r>
                <a:r>
                  <a:rPr lang="en-US" altLang="en-US" kern="0" baseline="30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0</a:t>
                </a:r>
                <a:r>
                  <a:rPr lang="el-GR" altLang="en-US" kern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→</a:t>
                </a:r>
                <a:r>
                  <a:rPr lang="el-GR" altLang="en-US" kern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  <a:sym typeface="Symbol" panose="05050102010706020507" pitchFamily="18" charset="2"/>
                  </a:rPr>
                  <a:t></a:t>
                </a:r>
                <a:r>
                  <a:rPr lang="en-US" altLang="en-US" kern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) and </a:t>
                </a:r>
                <a:r>
                  <a:rPr lang="en-US" altLang="en-US" dirty="0">
                    <a:solidFill>
                      <a:srgbClr val="FF0000"/>
                    </a:solidFill>
                    <a:latin typeface="Helvetica" panose="020B0604020202020204" pitchFamily="34" charset="0"/>
                  </a:rPr>
                  <a:t>F(</a:t>
                </a:r>
                <a:r>
                  <a:rPr lang="en-US" altLang="en-US" dirty="0">
                    <a:solidFill>
                      <a:srgbClr val="FF0000"/>
                    </a:solidFill>
                    <a:latin typeface="Helvetica" panose="020B0604020202020204" pitchFamily="34" charset="0"/>
                    <a:sym typeface="Symbol" panose="05050102010706020507" pitchFamily="18" charset="2"/>
                  </a:rPr>
                  <a:t></a:t>
                </a:r>
                <a:r>
                  <a:rPr lang="en-US" altLang="en-US" dirty="0">
                    <a:solidFill>
                      <a:srgbClr val="FF0000"/>
                    </a:solidFill>
                    <a:latin typeface="Helvetica" panose="020B0604020202020204" pitchFamily="34" charset="0"/>
                  </a:rPr>
                  <a:t>*</a:t>
                </a:r>
                <a:r>
                  <a:rPr lang="el-GR" altLang="en-US" dirty="0">
                    <a:solidFill>
                      <a:srgbClr val="FF0000"/>
                    </a:solidFill>
                    <a:latin typeface="Helvetica" panose="020B0604020202020204" pitchFamily="34" charset="0"/>
                  </a:rPr>
                  <a:t>→</a:t>
                </a:r>
                <a:r>
                  <a:rPr lang="en-US" altLang="en-US" dirty="0">
                    <a:solidFill>
                      <a:srgbClr val="FF0000"/>
                    </a:solidFill>
                    <a:latin typeface="Helvetica" panose="020B0604020202020204" pitchFamily="34" charset="0"/>
                  </a:rPr>
                  <a:t> </a:t>
                </a:r>
                <a:r>
                  <a:rPr lang="en-US" altLang="en-US" dirty="0">
                    <a:solidFill>
                      <a:srgbClr val="FF0000"/>
                    </a:solidFill>
                    <a:latin typeface="Helvetica" panose="020B0604020202020204" pitchFamily="34" charset="0"/>
                    <a:sym typeface="Symbol" panose="05050102010706020507" pitchFamily="18" charset="2"/>
                  </a:rPr>
                  <a:t></a:t>
                </a:r>
                <a:r>
                  <a:rPr lang="en-US" altLang="en-US" baseline="30000" dirty="0">
                    <a:solidFill>
                      <a:srgbClr val="FF0000"/>
                    </a:solidFill>
                    <a:latin typeface="Helvetica" panose="020B0604020202020204" pitchFamily="34" charset="0"/>
                  </a:rPr>
                  <a:t>0</a:t>
                </a:r>
                <a:r>
                  <a:rPr lang="en-US" altLang="en-US" dirty="0">
                    <a:solidFill>
                      <a:srgbClr val="FF0000"/>
                    </a:solidFill>
                    <a:latin typeface="Helvetica" panose="020B0604020202020204" pitchFamily="34" charset="0"/>
                  </a:rPr>
                  <a:t>).</a:t>
                </a:r>
                <a:endParaRPr lang="en-US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>
                  <a:spcBef>
                    <a:spcPct val="50000"/>
                  </a:spcBef>
                  <a:buClr>
                    <a:srgbClr val="000000"/>
                  </a:buClr>
                </a:pPr>
                <a:endParaRPr lang="en-US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457200" lvl="0" indent="-457200">
                  <a:spcBef>
                    <a:spcPct val="50000"/>
                  </a:spcBef>
                  <a:buClr>
                    <a:srgbClr val="000000"/>
                  </a:buClr>
                  <a:buFont typeface="+mj-lt"/>
                  <a:buAutoNum type="arabicPeriod" startAt="2"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Helvetica" panose="020B0604020202020204" pitchFamily="34" charset="0"/>
                  </a:rPr>
                  <a:t>Improve the precisions of </a:t>
                </a:r>
                <a14:m>
                  <m:oMath xmlns:m="http://schemas.openxmlformats.org/officeDocument/2006/math">
                    <m:r>
                      <a:rPr lang="el-GR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l-GR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l-GR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l-GR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ꞌ</m:t>
                    </m:r>
                    <m:r>
                      <a:rPr lang="el-GR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Helvetica" panose="020B0604020202020204" pitchFamily="34" charset="0"/>
                  </a:rPr>
                  <a:t> Promakoff production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Helvetica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Helvetica" panose="020B0604020202020204" pitchFamily="34" charset="0"/>
                  </a:rPr>
                  <a:t>off </a:t>
                </a:r>
                <a:r>
                  <a:rPr lang="en-US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nuclear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Helvetica" panose="020B0604020202020204" pitchFamily="34" charset="0"/>
                  </a:rPr>
                  <a:t> targets.</a:t>
                </a:r>
              </a:p>
              <a:p>
                <a:pPr>
                  <a:spcBef>
                    <a:spcPct val="50000"/>
                  </a:spcBef>
                  <a:buClr>
                    <a:srgbClr val="000000"/>
                  </a:buClr>
                </a:pPr>
                <a:endParaRPr lang="en-US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457200" indent="-457200" eaLnBrk="0" hangingPunct="0">
                  <a:spcBef>
                    <a:spcPct val="50000"/>
                  </a:spcBef>
                  <a:buClr>
                    <a:srgbClr val="000000"/>
                  </a:buClr>
                  <a:buFont typeface="+mj-lt"/>
                  <a:buAutoNum type="arabicPeriod" startAt="3"/>
                </a:pPr>
                <a:r>
                  <a:rPr lang="en-US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Search for new sub-GeV gauge bosons (scalars and pseudoscalars) via the Primakoff production:</a:t>
                </a:r>
              </a:p>
              <a:p>
                <a:pPr marL="800100" lvl="1" indent="-342900">
                  <a:spcBef>
                    <a:spcPct val="50000"/>
                  </a:spcBef>
                  <a:buClr>
                    <a:srgbClr val="000000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Strong CP and Hierarchy problems</a:t>
                </a:r>
              </a:p>
              <a:p>
                <a:pPr marL="800100" lvl="1" indent="-342900">
                  <a:spcBef>
                    <a:spcPct val="50000"/>
                  </a:spcBef>
                  <a:buClr>
                    <a:srgbClr val="00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𝑔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−2)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and puzzle of proton charge radius</a:t>
                </a:r>
              </a:p>
              <a:p>
                <a:pPr marL="800100" lvl="1" indent="-342900">
                  <a:spcBef>
                    <a:spcPct val="50000"/>
                  </a:spcBef>
                  <a:buClr>
                    <a:srgbClr val="000000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Portals coupling SM to the dark sector: </a:t>
                </a:r>
              </a:p>
              <a:p>
                <a:pPr eaLnBrk="0" hangingPunct="0">
                  <a:spcBef>
                    <a:spcPct val="50000"/>
                  </a:spcBef>
                  <a:buClr>
                    <a:srgbClr val="000000"/>
                  </a:buClr>
                </a:pPr>
                <a:endParaRPr lang="en-US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eaLnBrk="0" hangingPunct="0">
                  <a:spcBef>
                    <a:spcPct val="50000"/>
                  </a:spcBef>
                  <a:buClr>
                    <a:srgbClr val="000000"/>
                  </a:buClr>
                </a:pPr>
                <a:endParaRPr lang="en-US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8197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990600"/>
                <a:ext cx="8763000" cy="5176930"/>
              </a:xfrm>
              <a:prstGeom prst="rect">
                <a:avLst/>
              </a:prstGeom>
              <a:blipFill>
                <a:blip r:embed="rId3"/>
                <a:stretch>
                  <a:fillRect l="-434" t="-244" r="-1012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8" name="Rectangle 2"/>
          <p:cNvSpPr>
            <a:spLocks noChangeArrowheads="1"/>
          </p:cNvSpPr>
          <p:nvPr/>
        </p:nvSpPr>
        <p:spPr bwMode="auto">
          <a:xfrm>
            <a:off x="381000" y="431864"/>
            <a:ext cx="830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</a:pPr>
            <a:r>
              <a:rPr lang="en-US" sz="28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opportunities with JLab 22 GeV Upgrade  </a:t>
            </a:r>
          </a:p>
        </p:txBody>
      </p:sp>
      <p:graphicFrame>
        <p:nvGraphicFramePr>
          <p:cNvPr id="5" name="Object 16">
            <a:extLst>
              <a:ext uri="{FF2B5EF4-FFF2-40B4-BE49-F238E27FC236}">
                <a16:creationId xmlns:a16="http://schemas.microsoft.com/office/drawing/2014/main" id="{E24F620C-1417-459D-96EB-8B2A4546DE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616296"/>
              </p:ext>
            </p:extLst>
          </p:nvPr>
        </p:nvGraphicFramePr>
        <p:xfrm>
          <a:off x="1611570" y="5257800"/>
          <a:ext cx="1481137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900" imgH="228600" progId="Equation.3">
                  <p:embed/>
                </p:oleObj>
              </mc:Choice>
              <mc:Fallback>
                <p:oleObj name="Equation" r:id="rId4" imgW="977900" imgH="228600" progId="Equation.3">
                  <p:embed/>
                  <p:pic>
                    <p:nvPicPr>
                      <p:cNvPr id="5" name="Object 16">
                        <a:extLst>
                          <a:ext uri="{FF2B5EF4-FFF2-40B4-BE49-F238E27FC236}">
                            <a16:creationId xmlns:a16="http://schemas.microsoft.com/office/drawing/2014/main" id="{E24F620C-1417-459D-96EB-8B2A4546DE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570" y="5257800"/>
                        <a:ext cx="1481137" cy="34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346444A-AA3A-4732-920B-24DCFFD5D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5257800"/>
            <a:ext cx="3005628" cy="47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88826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05550"/>
            <a:ext cx="2133600" cy="476250"/>
          </a:xfrm>
        </p:spPr>
        <p:txBody>
          <a:bodyPr/>
          <a:lstStyle/>
          <a:p>
            <a:pPr>
              <a:defRPr/>
            </a:pPr>
            <a:fld id="{4E7BDCA2-8293-42FF-889C-3A313E573381}" type="slidenum">
              <a:rPr lang="en-US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8" name="Rectangle 2"/>
              <p:cNvSpPr>
                <a:spLocks noChangeArrowheads="1"/>
              </p:cNvSpPr>
              <p:nvPr/>
            </p:nvSpPr>
            <p:spPr bwMode="auto">
              <a:xfrm>
                <a:off x="343486" y="483737"/>
                <a:ext cx="8648114" cy="3035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dirty="0">
                    <a:solidFill>
                      <a:srgbClr val="0000FF"/>
                    </a:solidFill>
                  </a:rPr>
                  <a:t>Advantages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sz="2400" dirty="0">
                    <a:solidFill>
                      <a:srgbClr val="0000FF"/>
                    </a:solidFill>
                  </a:rPr>
                  <a:t>Primakoff Production off an Electron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2800" dirty="0">
                    <a:solidFill>
                      <a:srgbClr val="0000FF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8198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3486" y="483737"/>
                <a:ext cx="8648114" cy="303539"/>
              </a:xfrm>
              <a:prstGeom prst="rect">
                <a:avLst/>
              </a:prstGeom>
              <a:blipFill>
                <a:blip r:embed="rId3"/>
                <a:stretch>
                  <a:fillRect t="-1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33A896C-955C-45E2-BDD3-D87C1A91A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45" y="2202131"/>
            <a:ext cx="2839248" cy="2839248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524F2B4E-7CB7-4D55-AEA4-98518C2FD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210844"/>
            <a:ext cx="128684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800" dirty="0">
                <a:solidFill>
                  <a:srgbClr val="336600"/>
                </a:solidFill>
                <a:latin typeface="Helvetica" panose="020B0604020202020204" pitchFamily="34" charset="0"/>
              </a:rPr>
              <a:t>Science 368, 506-509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6B56B7-EE17-467A-9E07-D82C3714DE54}"/>
                  </a:ext>
                </a:extLst>
              </p:cNvPr>
              <p:cNvSpPr txBox="1"/>
              <p:nvPr/>
            </p:nvSpPr>
            <p:spPr>
              <a:xfrm>
                <a:off x="185504" y="902000"/>
                <a:ext cx="3151312" cy="307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PrimEx-II: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Pre>
                          <m:sPre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28</m:t>
                            </m:r>
                          </m:sup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</m:t>
                            </m:r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e>
                        </m:sPre>
                        <m:r>
                          <a:rPr 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Pre>
                      <m:sPre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28</m:t>
                        </m:r>
                      </m:sup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𝑆𝑖</m:t>
                        </m:r>
                      </m:e>
                    </m:sPre>
                  </m:oMath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6B56B7-EE17-467A-9E07-D82C3714D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04" y="902000"/>
                <a:ext cx="3151312" cy="307072"/>
              </a:xfrm>
              <a:prstGeom prst="rect">
                <a:avLst/>
              </a:prstGeom>
              <a:blipFill>
                <a:blip r:embed="rId5"/>
                <a:stretch>
                  <a:fillRect l="-4449" t="-20000" r="-1741" b="-4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137188F-21F8-4903-8207-331754253E74}"/>
              </a:ext>
            </a:extLst>
          </p:cNvPr>
          <p:cNvSpPr txBox="1"/>
          <p:nvPr/>
        </p:nvSpPr>
        <p:spPr>
          <a:xfrm>
            <a:off x="76140" y="5153759"/>
            <a:ext cx="3581459" cy="1631216"/>
          </a:xfrm>
          <a:prstGeom prst="rect">
            <a:avLst/>
          </a:prstGeom>
          <a:noFill/>
          <a:ln>
            <a:solidFill>
              <a:srgbClr val="FF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Main challenges for the nuclear target: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Nuclear backgrounds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Nuclear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recoil detection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61BCBA-E84D-4C32-BCDB-1A3F350E1F4D}"/>
              </a:ext>
            </a:extLst>
          </p:cNvPr>
          <p:cNvSpPr txBox="1"/>
          <p:nvPr/>
        </p:nvSpPr>
        <p:spPr>
          <a:xfrm>
            <a:off x="4660798" y="656245"/>
            <a:ext cx="4463502" cy="1631216"/>
          </a:xfrm>
          <a:prstGeom prst="rect">
            <a:avLst/>
          </a:prstGeom>
          <a:noFill/>
          <a:ln>
            <a:solidFill>
              <a:srgbClr val="FF8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Advantages of an electron target: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Eliminate all nuclear backgrounds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point-like electron target to eliminate nuclear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Recoiled electron detection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9">
                <a:extLst>
                  <a:ext uri="{FF2B5EF4-FFF2-40B4-BE49-F238E27FC236}">
                    <a16:creationId xmlns:a16="http://schemas.microsoft.com/office/drawing/2014/main" id="{3E05BEEC-25F4-487A-B9AD-FADA1D3C1F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6131925"/>
                  </p:ext>
                </p:extLst>
              </p:nvPr>
            </p:nvGraphicFramePr>
            <p:xfrm>
              <a:off x="3945046" y="4839739"/>
              <a:ext cx="5181599" cy="1920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77391">
                      <a:extLst>
                        <a:ext uri="{9D8B030D-6E8A-4147-A177-3AD203B41FA5}">
                          <a16:colId xmlns:a16="http://schemas.microsoft.com/office/drawing/2014/main" val="566146893"/>
                        </a:ext>
                      </a:extLst>
                    </a:gridCol>
                    <a:gridCol w="2102678">
                      <a:extLst>
                        <a:ext uri="{9D8B030D-6E8A-4147-A177-3AD203B41FA5}">
                          <a16:colId xmlns:a16="http://schemas.microsoft.com/office/drawing/2014/main" val="258509753"/>
                        </a:ext>
                      </a:extLst>
                    </a:gridCol>
                    <a:gridCol w="1201530">
                      <a:extLst>
                        <a:ext uri="{9D8B030D-6E8A-4147-A177-3AD203B41FA5}">
                          <a16:colId xmlns:a16="http://schemas.microsoft.com/office/drawing/2014/main" val="2805785119"/>
                        </a:ext>
                      </a:extLst>
                    </a:gridCol>
                  </a:tblGrid>
                  <a:tr h="62195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Measurement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Reaction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𝒕𝒉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(GeV)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10757050"/>
                      </a:ext>
                    </a:extLst>
                  </a:tr>
                  <a:tr h="62195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kumimoji="0" lang="el-GR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Γ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→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𝛾𝛾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𝛾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+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𝑒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→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𝑒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000000"/>
                              </a:solidFill>
                            </a:rPr>
                            <a:t>18.0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6153439"/>
                      </a:ext>
                    </a:extLst>
                  </a:tr>
                  <a:tr h="62195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𝐹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𝛾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𝑒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+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𝑒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→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𝑒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𝑒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000000"/>
                              </a:solidFill>
                            </a:rPr>
                            <a:t>18.1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68499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9">
                <a:extLst>
                  <a:ext uri="{FF2B5EF4-FFF2-40B4-BE49-F238E27FC236}">
                    <a16:creationId xmlns:a16="http://schemas.microsoft.com/office/drawing/2014/main" id="{3E05BEEC-25F4-487A-B9AD-FADA1D3C1F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6131925"/>
                  </p:ext>
                </p:extLst>
              </p:nvPr>
            </p:nvGraphicFramePr>
            <p:xfrm>
              <a:off x="3945046" y="4839739"/>
              <a:ext cx="5181599" cy="1920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77391">
                      <a:extLst>
                        <a:ext uri="{9D8B030D-6E8A-4147-A177-3AD203B41FA5}">
                          <a16:colId xmlns:a16="http://schemas.microsoft.com/office/drawing/2014/main" val="566146893"/>
                        </a:ext>
                      </a:extLst>
                    </a:gridCol>
                    <a:gridCol w="2102678">
                      <a:extLst>
                        <a:ext uri="{9D8B030D-6E8A-4147-A177-3AD203B41FA5}">
                          <a16:colId xmlns:a16="http://schemas.microsoft.com/office/drawing/2014/main" val="258509753"/>
                        </a:ext>
                      </a:extLst>
                    </a:gridCol>
                    <a:gridCol w="1201530">
                      <a:extLst>
                        <a:ext uri="{9D8B030D-6E8A-4147-A177-3AD203B41FA5}">
                          <a16:colId xmlns:a16="http://schemas.microsoft.com/office/drawing/2014/main" val="2805785119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Measurement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Reaction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30526" t="-5882" r="-2105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075705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108000" r="-177703" b="-1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89157" t="-108000" r="-58434" b="-1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000000"/>
                              </a:solidFill>
                            </a:rPr>
                            <a:t>18.0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615343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203922" r="-177703" b="-19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89157" t="-203922" r="-58434" b="-19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000000"/>
                              </a:solidFill>
                            </a:rPr>
                            <a:t>18.1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6849939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D4AB900D-798C-4570-9175-786A7BD45A08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1676400" y="1584115"/>
          <a:ext cx="2725846" cy="503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76500" imgH="457200" progId="Equation.DSMT4">
                  <p:embed/>
                </p:oleObj>
              </mc:Choice>
              <mc:Fallback>
                <p:oleObj name="Equation" r:id="rId7" imgW="2476500" imgH="457200" progId="Equation.DSMT4">
                  <p:embed/>
                  <p:pic>
                    <p:nvPicPr>
                      <p:cNvPr id="12" name="Object 2">
                        <a:extLst>
                          <a:ext uri="{FF2B5EF4-FFF2-40B4-BE49-F238E27FC236}">
                            <a16:creationId xmlns:a16="http://schemas.microsoft.com/office/drawing/2014/main" id="{D4AB900D-798C-4570-9175-786A7BD45A08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584115"/>
                        <a:ext cx="2725846" cy="50329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6CA6194-9530-405C-B7AB-BD9CD440C1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066800"/>
            <a:ext cx="1625340" cy="1353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2">
                <a:extLst>
                  <a:ext uri="{FF2B5EF4-FFF2-40B4-BE49-F238E27FC236}">
                    <a16:creationId xmlns:a16="http://schemas.microsoft.com/office/drawing/2014/main" id="{D2407923-3410-48C3-8426-053C5E3FAA3A}"/>
                  </a:ext>
                </a:extLst>
              </p:cNvPr>
              <p:cNvSpPr txBox="1"/>
              <p:nvPr/>
            </p:nvSpPr>
            <p:spPr bwMode="auto">
              <a:xfrm>
                <a:off x="6934200" y="3091116"/>
                <a:ext cx="1981092" cy="490284"/>
              </a:xfrm>
              <a:prstGeom prst="rect">
                <a:avLst/>
              </a:prstGeom>
              <a:solidFill>
                <a:srgbClr val="FFFFFF"/>
              </a:solidFill>
              <a:ln w="38100">
                <a:noFill/>
                <a:miter lim="800000"/>
                <a:headEnd/>
                <a:tailEnd/>
              </a:ln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sub>
                          </m:sSub>
                        </m:num>
                        <m:den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f>
                        <m:fPr>
                          <m:ctrlP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Object 2">
                <a:extLst>
                  <a:ext uri="{FF2B5EF4-FFF2-40B4-BE49-F238E27FC236}">
                    <a16:creationId xmlns:a16="http://schemas.microsoft.com/office/drawing/2014/main" id="{D2407923-3410-48C3-8426-053C5E3FA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34200" y="3091116"/>
                <a:ext cx="1981092" cy="4902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FA69FE55-8A8C-4192-B5E7-E04A3BCDF1DA}"/>
              </a:ext>
            </a:extLst>
          </p:cNvPr>
          <p:cNvSpPr/>
          <p:nvPr/>
        </p:nvSpPr>
        <p:spPr bwMode="auto">
          <a:xfrm>
            <a:off x="2209800" y="1676401"/>
            <a:ext cx="228600" cy="3048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8046A6-0F86-4A5B-B81B-9CB964BFBD1D}"/>
                  </a:ext>
                </a:extLst>
              </p:cNvPr>
              <p:cNvSpPr txBox="1"/>
              <p:nvPr/>
            </p:nvSpPr>
            <p:spPr>
              <a:xfrm>
                <a:off x="1351375" y="2270689"/>
                <a:ext cx="1260986" cy="1994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1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1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4.45-5.30 GeV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8046A6-0F86-4A5B-B81B-9CB964BFB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375" y="2270689"/>
                <a:ext cx="1260986" cy="199478"/>
              </a:xfrm>
              <a:prstGeom prst="rect">
                <a:avLst/>
              </a:prstGeom>
              <a:blipFill>
                <a:blip r:embed="rId13"/>
                <a:stretch>
                  <a:fillRect l="-4348" t="-24242" r="-5797" b="-39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BC73D932-5B6A-D0B3-247D-218E3A8003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19249" y="2421421"/>
            <a:ext cx="2414951" cy="22980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125B6A-7BB3-B4B3-4766-7137A0060D1C}"/>
                  </a:ext>
                </a:extLst>
              </p:cNvPr>
              <p:cNvSpPr txBox="1"/>
              <p:nvPr/>
            </p:nvSpPr>
            <p:spPr>
              <a:xfrm>
                <a:off x="4949716" y="3445495"/>
                <a:ext cx="198448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125B6A-7BB3-B4B3-4766-7137A0060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9716" y="3445495"/>
                <a:ext cx="1984484" cy="307777"/>
              </a:xfrm>
              <a:prstGeom prst="rect">
                <a:avLst/>
              </a:prstGeom>
              <a:blipFill>
                <a:blip r:embed="rId15"/>
                <a:stretch>
                  <a:fillRect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91360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86345-C784-90E4-7BB5-D2A311F2B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01" y="990501"/>
            <a:ext cx="8382000" cy="444500"/>
          </a:xfrm>
        </p:spPr>
        <p:txBody>
          <a:bodyPr/>
          <a:lstStyle/>
          <a:p>
            <a:pPr marL="342900" indent="-342900" algn="ctr"/>
            <a:r>
              <a:rPr lang="en-US" alt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Open Questions in Modern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C6FEF-4D8F-E7FB-9B2C-FB83A7985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699044"/>
            <a:ext cx="6934200" cy="2906058"/>
          </a:xfrm>
        </p:spPr>
        <p:txBody>
          <a:bodyPr/>
          <a:lstStyle/>
          <a:p>
            <a:pPr marL="0" indent="0">
              <a:buNone/>
              <a:defRPr/>
            </a:pPr>
            <a:endParaRPr lang="en-US" sz="2400" dirty="0">
              <a:latin typeface="Helvetica"/>
              <a:cs typeface="Helvetica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Helvetica"/>
                <a:cs typeface="Helvetica"/>
              </a:rPr>
              <a:t>What is the origin of QCD confinement?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Helvetica"/>
                <a:cs typeface="Helvetica"/>
              </a:rPr>
              <a:t>How did the visible mass emerge in the early universe?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Helvetica"/>
                <a:cs typeface="Helvetica"/>
              </a:rPr>
              <a:t>What is the cause of the matter-antimatter asymmetry in the universe?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Helvetica"/>
                <a:cs typeface="Helvetica"/>
              </a:rPr>
              <a:t>What is the nature of dark matter?</a:t>
            </a:r>
          </a:p>
          <a:p>
            <a:pPr>
              <a:buFont typeface="Wingdings" pitchFamily="2" charset="2"/>
              <a:buChar char="§"/>
              <a:defRPr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  <a:defRPr/>
            </a:pPr>
            <a:endParaRPr lang="en-US" sz="2000" dirty="0">
              <a:latin typeface="Helvetica"/>
              <a:cs typeface="Helvetica"/>
            </a:endParaRPr>
          </a:p>
          <a:p>
            <a:pPr marL="457200" lvl="1" indent="0">
              <a:buNone/>
              <a:defRPr/>
            </a:pPr>
            <a:endParaRPr lang="en-US" sz="2000" dirty="0">
              <a:latin typeface="Comic Sans MS" pitchFamily="66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1A49D-D2CF-3EE1-2D55-DAC14347F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1C826E34-1DCC-8B43-BA98-FB94DC49F42C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2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5301" name="TextBox 5">
            <a:extLst>
              <a:ext uri="{FF2B5EF4-FFF2-40B4-BE49-F238E27FC236}">
                <a16:creationId xmlns:a16="http://schemas.microsoft.com/office/drawing/2014/main" id="{7424C338-0B12-12B2-E48D-273764732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150185"/>
            <a:ext cx="8572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dirty="0">
                <a:solidFill>
                  <a:srgbClr val="FF0000"/>
                </a:solidFill>
                <a:latin typeface="Helvetica" pitchFamily="2" charset="0"/>
              </a:rPr>
              <a:t>Light pseudoscalar mesons offer a sensitive tool to explore these fundamental questions.</a:t>
            </a:r>
          </a:p>
        </p:txBody>
      </p:sp>
    </p:spTree>
    <p:custDataLst>
      <p:tags r:id="rId1"/>
    </p:custDataLst>
  </p:cSld>
  <p:clrMapOvr>
    <a:masterClrMapping/>
  </p:clrMapOvr>
  <p:transition advTm="369389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9A7E014-9755-B478-022F-92238A7005D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419100" y="270507"/>
                <a:ext cx="9982200" cy="695962"/>
              </a:xfrm>
            </p:spPr>
            <p:txBody>
              <a:bodyPr/>
              <a:lstStyle/>
              <a:p>
                <a:pPr algn="ctr"/>
                <a:r>
                  <a:rPr lang="en-US" sz="24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Projected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Γ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p>
                        </m:s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→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𝛾𝛾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at JLab 22 GeV with an Electron Target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9A7E014-9755-B478-022F-92238A7005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419100" y="270507"/>
                <a:ext cx="9982200" cy="695962"/>
              </a:xfrm>
              <a:blipFill>
                <a:blip r:embed="rId2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291C4-6AD2-5AA6-91D1-A340DD5A2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F641-5965-41E8-8D43-BBC138523297}" type="slidenum">
              <a:rPr lang="en-US" altLang="en-US" smtClean="0">
                <a:solidFill>
                  <a:srgbClr val="000000"/>
                </a:solidFill>
              </a:rPr>
              <a:pPr/>
              <a:t>20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0AE073-60C9-99B9-58D2-2F80BABD1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88565" y="1160878"/>
            <a:ext cx="5385873" cy="525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36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D7DC9D4-194F-A4C1-CD87-9B7DCFF834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81000" y="685800"/>
                <a:ext cx="9982200" cy="398827"/>
              </a:xfrm>
            </p:spPr>
            <p:txBody>
              <a:bodyPr/>
              <a:lstStyle/>
              <a:p>
                <a:r>
                  <a:rPr lang="en-US" sz="2400" kern="12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  <a:effectLst/>
                    <a:latin typeface="Helvetica" panose="020B0604020202020204" pitchFamily="34" charset="0"/>
                  </a:rPr>
                  <a:t>Improve Primakoff Measurements  of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l-GR" sz="2400" i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l-GR" sz="2400" i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l-GR" sz="2400" i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l-GR" sz="2400" i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ꞌ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rPr>
                  <a:t> with </a:t>
                </a:r>
                <a:r>
                  <a:rPr lang="en-US" sz="24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nuclear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rPr>
                  <a:t> targets</a:t>
                </a:r>
                <a:b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Helvetica" panose="020B0604020202020204" pitchFamily="34" charset="0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D7DC9D4-194F-A4C1-CD87-9B7DCFF834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1000" y="685800"/>
                <a:ext cx="9982200" cy="398827"/>
              </a:xfrm>
              <a:blipFill>
                <a:blip r:embed="rId2"/>
                <a:stretch>
                  <a:fillRect l="-1017" t="-10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011C30-451E-849A-F63A-B2410CA9C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F641-5965-41E8-8D43-BBC138523297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38A1E5-F0E2-5D24-FC11-6D4C47824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6" y="1609374"/>
            <a:ext cx="4572001" cy="3639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64FA0D-312B-3189-21E9-E8CBF87AE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0"/>
            <a:ext cx="4572000" cy="3639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51F2B97-DFE5-028D-2B2B-816583B22F24}"/>
                  </a:ext>
                </a:extLst>
              </p:cNvPr>
              <p:cNvSpPr txBox="1"/>
              <p:nvPr/>
            </p:nvSpPr>
            <p:spPr>
              <a:xfrm>
                <a:off x="1638177" y="1409960"/>
                <a:ext cx="1715278" cy="39882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GeV</a:t>
                </a:r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51F2B97-DFE5-028D-2B2B-816583B22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177" y="1409960"/>
                <a:ext cx="1715278" cy="398827"/>
              </a:xfrm>
              <a:prstGeom prst="rect">
                <a:avLst/>
              </a:prstGeom>
              <a:blipFill>
                <a:blip r:embed="rId5"/>
                <a:stretch>
                  <a:fillRect l="-6667" t="-24242" r="-1037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4ECD901-E1E4-096B-1499-9F04FDC25C83}"/>
                  </a:ext>
                </a:extLst>
              </p:cNvPr>
              <p:cNvSpPr txBox="1"/>
              <p:nvPr/>
            </p:nvSpPr>
            <p:spPr>
              <a:xfrm>
                <a:off x="5790545" y="1429973"/>
                <a:ext cx="1715278" cy="39882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GeV</a:t>
                </a:r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4ECD901-E1E4-096B-1499-9F04FDC25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545" y="1429973"/>
                <a:ext cx="1715278" cy="398827"/>
              </a:xfrm>
              <a:prstGeom prst="rect">
                <a:avLst/>
              </a:prstGeom>
              <a:blipFill>
                <a:blip r:embed="rId6"/>
                <a:stretch>
                  <a:fillRect l="-6667" t="-25000" r="-1037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7AD810-CF9E-13EC-0566-690A3ECF0C4E}"/>
                  </a:ext>
                </a:extLst>
              </p:cNvPr>
              <p:cNvSpPr txBox="1"/>
              <p:nvPr/>
            </p:nvSpPr>
            <p:spPr>
              <a:xfrm>
                <a:off x="3229982" y="5755024"/>
                <a:ext cx="3183820" cy="4054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𝐻𝑒</m:t>
                          </m:r>
                        </m:e>
                      </m:sPre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η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′+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Pre>
                            <m:sPre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𝐻𝑒</m:t>
                              </m:r>
                            </m:e>
                          </m:sPr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7AD810-CF9E-13EC-0566-690A3ECF0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982" y="5755024"/>
                <a:ext cx="3183820" cy="405496"/>
              </a:xfrm>
              <a:prstGeom prst="rect">
                <a:avLst/>
              </a:prstGeom>
              <a:blipFill>
                <a:blip r:embed="rId7"/>
                <a:stretch>
                  <a:fillRect l="-119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1511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95D8D-CD5A-F6B8-5E42-6406CF01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94760"/>
            <a:ext cx="8305800" cy="622300"/>
          </a:xfrm>
        </p:spPr>
        <p:txBody>
          <a:bodyPr/>
          <a:lstStyle/>
          <a:p>
            <a:pPr algn="ctr">
              <a:defRPr/>
            </a:pPr>
            <a:r>
              <a:rPr lang="en-US" sz="2800" dirty="0">
                <a:solidFill>
                  <a:srgbClr val="0000FF"/>
                </a:solidFill>
                <a:latin typeface="Helvetica"/>
                <a:ea typeface="MS Mincho" charset="0"/>
                <a:cs typeface="Helvetica"/>
                <a:sym typeface="Symbol" charset="0"/>
              </a:rPr>
              <a:t>Search for sub-GeV Scalar and Pseudoscalar via Primakoff Effect </a:t>
            </a:r>
            <a:br>
              <a:rPr lang="en-US" sz="2800" dirty="0">
                <a:solidFill>
                  <a:srgbClr val="0000FF"/>
                </a:solidFill>
                <a:latin typeface="Helvetica"/>
                <a:cs typeface="Helvetica"/>
              </a:rPr>
            </a:b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0C542-D977-33D9-F65C-2C0DEA76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00FD2ED-3137-2149-9E3B-9712CFC439E8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22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36E206-52C1-4DAA-8683-98C98518C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40698"/>
            <a:ext cx="3522998" cy="1583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801789-F622-4559-A609-371226F7BA50}"/>
                  </a:ext>
                </a:extLst>
              </p:cNvPr>
              <p:cNvSpPr txBox="1"/>
              <p:nvPr/>
            </p:nvSpPr>
            <p:spPr>
              <a:xfrm>
                <a:off x="-76200" y="3863775"/>
                <a:ext cx="4403513" cy="6048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𝑃𝑟</m:t>
                              </m:r>
                            </m:sub>
                          </m:sSub>
                        </m:num>
                        <m:den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.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𝑠𝑖𝑛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801789-F622-4559-A609-371226F7B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3863775"/>
                <a:ext cx="4403513" cy="6048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C7E7FACC-54FE-492C-94E0-57E974FA8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878771"/>
            <a:ext cx="2467844" cy="9254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3E2CF4-DFD7-43F6-BC2A-0B7DF480A980}"/>
              </a:ext>
            </a:extLst>
          </p:cNvPr>
          <p:cNvSpPr txBox="1"/>
          <p:nvPr/>
        </p:nvSpPr>
        <p:spPr>
          <a:xfrm>
            <a:off x="4114800" y="2972972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AE737F-CF34-45E9-A9CB-0D0C61502943}"/>
              </a:ext>
            </a:extLst>
          </p:cNvPr>
          <p:cNvSpPr txBox="1"/>
          <p:nvPr/>
        </p:nvSpPr>
        <p:spPr>
          <a:xfrm>
            <a:off x="4365674" y="1873460"/>
            <a:ext cx="4511040" cy="1323439"/>
          </a:xfrm>
          <a:prstGeom prst="rect">
            <a:avLst/>
          </a:prstGeom>
          <a:noFill/>
          <a:ln>
            <a:solidFill>
              <a:srgbClr val="FF8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Favorable experimental condition:</a:t>
            </a:r>
          </a:p>
          <a:p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high energy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high Z nuclear target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8C7D6B-BCDA-45B7-AD3E-315126655207}"/>
              </a:ext>
            </a:extLst>
          </p:cNvPr>
          <p:cNvSpPr txBox="1"/>
          <p:nvPr/>
        </p:nvSpPr>
        <p:spPr>
          <a:xfrm>
            <a:off x="152400" y="4844810"/>
            <a:ext cx="3984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Primakoff signal dominates in the forward angles</a:t>
            </a:r>
            <a:r>
              <a:rPr lang="en-US" dirty="0"/>
              <a:t> 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CDA5DDAD-96C2-4BCD-951B-BDD14E2A7AEB}"/>
              </a:ext>
            </a:extLst>
          </p:cNvPr>
          <p:cNvSpPr/>
          <p:nvPr/>
        </p:nvSpPr>
        <p:spPr bwMode="auto">
          <a:xfrm>
            <a:off x="1990099" y="5660721"/>
            <a:ext cx="228600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4C434-5183-483A-BB64-3B39B280A9C6}"/>
              </a:ext>
            </a:extLst>
          </p:cNvPr>
          <p:cNvSpPr txBox="1"/>
          <p:nvPr/>
        </p:nvSpPr>
        <p:spPr>
          <a:xfrm>
            <a:off x="162625" y="6076890"/>
            <a:ext cx="4403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Minimizing the QCD backgrounds </a:t>
            </a:r>
          </a:p>
        </p:txBody>
      </p:sp>
      <p:pic>
        <p:nvPicPr>
          <p:cNvPr id="13" name="Picture 8" descr="figure3.png">
            <a:extLst>
              <a:ext uri="{FF2B5EF4-FFF2-40B4-BE49-F238E27FC236}">
                <a16:creationId xmlns:a16="http://schemas.microsoft.com/office/drawing/2014/main" id="{35369994-9619-41E2-A7DC-58675BE2D5A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50" y="3822684"/>
            <a:ext cx="2286000" cy="185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figure4.png">
            <a:extLst>
              <a:ext uri="{FF2B5EF4-FFF2-40B4-BE49-F238E27FC236}">
                <a16:creationId xmlns:a16="http://schemas.microsoft.com/office/drawing/2014/main" id="{C3BDCF4C-9AD9-484C-8046-B8EFA78F4063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194" y="3950677"/>
            <a:ext cx="2446606" cy="179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CDFCDF-6B4B-4932-8F31-CAC5930085D8}"/>
              </a:ext>
            </a:extLst>
          </p:cNvPr>
          <p:cNvSpPr txBox="1"/>
          <p:nvPr/>
        </p:nvSpPr>
        <p:spPr>
          <a:xfrm>
            <a:off x="4800600" y="4953000"/>
            <a:ext cx="1752600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ood" dir="t"/>
            </a:scene3d>
            <a:sp3d prstMaterial="plastic">
              <a:bevelT w="215900" h="215900"/>
              <a:bevelB w="215900" h="215900"/>
              <a:extrusionClr>
                <a:srgbClr val="FF0000"/>
              </a:extrusionClr>
              <a:contourClr>
                <a:schemeClr val="bg1"/>
              </a:contourClr>
            </a:sp3d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1600" b="1" baseline="30000" dirty="0">
                <a:solidFill>
                  <a:srgbClr val="FF0000"/>
                </a:solidFill>
                <a:ea typeface="+mn-ea"/>
                <a:sym typeface="Symbol"/>
              </a:rPr>
              <a:t>12</a:t>
            </a:r>
            <a:r>
              <a:rPr lang="en-US" sz="1600" b="1" dirty="0">
                <a:solidFill>
                  <a:srgbClr val="FF0000"/>
                </a:solidFill>
                <a:ea typeface="+mn-ea"/>
                <a:sym typeface="Symbol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67FEB0-C179-4068-89A1-D90FEEB918C7}"/>
              </a:ext>
            </a:extLst>
          </p:cNvPr>
          <p:cNvSpPr txBox="1"/>
          <p:nvPr/>
        </p:nvSpPr>
        <p:spPr>
          <a:xfrm>
            <a:off x="7374242" y="4953000"/>
            <a:ext cx="1752600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ood" dir="t"/>
            </a:scene3d>
            <a:sp3d prstMaterial="plastic">
              <a:bevelT w="215900" h="215900"/>
              <a:bevelB w="215900" h="215900"/>
              <a:extrusionClr>
                <a:srgbClr val="FF0000"/>
              </a:extrusionClr>
              <a:contourClr>
                <a:schemeClr val="bg1"/>
              </a:contourClr>
            </a:sp3d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1600" b="1" baseline="30000" dirty="0">
                <a:solidFill>
                  <a:srgbClr val="FF0000"/>
                </a:solidFill>
                <a:ea typeface="+mn-ea"/>
                <a:sym typeface="Symbol"/>
              </a:rPr>
              <a:t>208</a:t>
            </a:r>
            <a:r>
              <a:rPr lang="en-US" sz="1600" b="1" dirty="0">
                <a:solidFill>
                  <a:srgbClr val="FF0000"/>
                </a:solidFill>
                <a:ea typeface="+mn-ea"/>
                <a:sym typeface="Symbol"/>
              </a:rPr>
              <a:t>Pb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7846AB-4F58-4090-81A4-8C6C549CF224}"/>
              </a:ext>
            </a:extLst>
          </p:cNvPr>
          <p:cNvSpPr txBox="1"/>
          <p:nvPr/>
        </p:nvSpPr>
        <p:spPr>
          <a:xfrm>
            <a:off x="6112012" y="5785815"/>
            <a:ext cx="2083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PrimEx 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6FDC44-ABDA-C671-88F7-387C7A6F29F6}"/>
              </a:ext>
            </a:extLst>
          </p:cNvPr>
          <p:cNvSpPr txBox="1"/>
          <p:nvPr/>
        </p:nvSpPr>
        <p:spPr>
          <a:xfrm>
            <a:off x="5314320" y="6177260"/>
            <a:ext cx="46113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</a:rPr>
              <a:t>Phys.Rev.Lett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. 106 (2011) 162303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5" grpId="0"/>
      <p:bldP spid="16" grpId="0"/>
      <p:bldP spid="22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6B91B-8F8E-8874-6BB2-726D96B42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5334"/>
            <a:ext cx="8229600" cy="1384934"/>
          </a:xfrm>
        </p:spPr>
        <p:txBody>
          <a:bodyPr/>
          <a:lstStyle/>
          <a:p>
            <a:r>
              <a:rPr lang="en-US" sz="320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Projected Reach for a ALP at JLab 22 GeV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6D43B-6BF6-23C3-C1A8-8BB7F6C5E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40D-F0AC-4F70-81AD-B41ECEA3AF02}" type="slidenum">
              <a:rPr lang="en-US" altLang="en-US" smtClean="0">
                <a:solidFill>
                  <a:srgbClr val="000000"/>
                </a:solidFill>
              </a:rPr>
              <a:pPr/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298118-D9D3-6110-E72D-83D05D567AB4}"/>
                  </a:ext>
                </a:extLst>
              </p:cNvPr>
              <p:cNvSpPr txBox="1"/>
              <p:nvPr/>
            </p:nvSpPr>
            <p:spPr>
              <a:xfrm>
                <a:off x="6400800" y="2362200"/>
                <a:ext cx="233172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𝑃𝑏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𝑃𝑏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298118-D9D3-6110-E72D-83D05D567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362200"/>
                <a:ext cx="2331729" cy="369332"/>
              </a:xfrm>
              <a:prstGeom prst="rect">
                <a:avLst/>
              </a:prstGeom>
              <a:blipFill>
                <a:blip r:embed="rId2"/>
                <a:stretch>
                  <a:fillRect l="-2089" r="-182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7890F9-685C-E778-157E-07EA5B1AAAFB}"/>
                  </a:ext>
                </a:extLst>
              </p:cNvPr>
              <p:cNvSpPr txBox="1"/>
              <p:nvPr/>
            </p:nvSpPr>
            <p:spPr>
              <a:xfrm>
                <a:off x="7713073" y="2971800"/>
                <a:ext cx="10363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𝛾𝛾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7890F9-685C-E778-157E-07EA5B1AA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3073" y="2971800"/>
                <a:ext cx="1036309" cy="369332"/>
              </a:xfrm>
              <a:prstGeom prst="rect">
                <a:avLst/>
              </a:prstGeom>
              <a:blipFill>
                <a:blip r:embed="rId3"/>
                <a:stretch>
                  <a:fillRect l="-1765" r="-411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CBC5B80-E4D2-FAA0-4C39-0BA5B07FA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81630"/>
            <a:ext cx="5376967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30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08FB79-7E2C-4231-D7B6-9DF6D277199E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5122" name="Slide Number Placeholder 7">
            <a:extLst>
              <a:ext uri="{FF2B5EF4-FFF2-40B4-BE49-F238E27FC236}">
                <a16:creationId xmlns:a16="http://schemas.microsoft.com/office/drawing/2014/main" id="{C2FFAF20-97D7-4BA6-8AEF-9F12AB953CE8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67ED2BB-643F-41FA-B120-31BC3D0B1D3E}" type="slidenum"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2" name="Rectangle 2">
            <a:extLst>
              <a:ext uri="{FF2B5EF4-FFF2-40B4-BE49-F238E27FC236}">
                <a16:creationId xmlns:a16="http://schemas.microsoft.com/office/drawing/2014/main" id="{BB1B391C-E0DB-4253-A464-A4214901A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305800" cy="381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ＭＳ Ｐゴシック" charset="0"/>
                <a:cs typeface="Helvetica"/>
              </a:rPr>
              <a:t> JLab Eta Factory (JEF) Experiment at GlueX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/>
              <a:ea typeface="ＭＳ Ｐゴシック" charset="0"/>
              <a:cs typeface="Helvetica"/>
              <a:sym typeface="Symbol" charset="0"/>
            </a:endParaRPr>
          </a:p>
        </p:txBody>
      </p:sp>
      <p:sp>
        <p:nvSpPr>
          <p:cNvPr id="5124" name="AutoShape 8">
            <a:extLst>
              <a:ext uri="{FF2B5EF4-FFF2-40B4-BE49-F238E27FC236}">
                <a16:creationId xmlns:a16="http://schemas.microsoft.com/office/drawing/2014/main" id="{EAE0418B-893E-4D0D-A76B-CA292ED32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410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79" name="Slide Number Placeholder 78">
            <a:extLst>
              <a:ext uri="{FF2B5EF4-FFF2-40B4-BE49-F238E27FC236}">
                <a16:creationId xmlns:a16="http://schemas.microsoft.com/office/drawing/2014/main" id="{09961A42-1622-4C7B-904A-3043C0F7C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52C65EDE-8AE4-4425-B82D-6E56F1D62F88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24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1566C9-CFF2-49C9-AC07-0811AA56680D}"/>
              </a:ext>
            </a:extLst>
          </p:cNvPr>
          <p:cNvSpPr/>
          <p:nvPr/>
        </p:nvSpPr>
        <p:spPr>
          <a:xfrm>
            <a:off x="95250" y="3810001"/>
            <a:ext cx="8458200" cy="707886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Times New Roman" panose="02020603050405020304" pitchFamily="18" charset="0"/>
              </a:rPr>
              <a:t>Simultaneously produce 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altLang="ja-JP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on LH</a:t>
            </a:r>
            <a:r>
              <a:rPr lang="en-US" altLang="ja-JP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 target with </a:t>
            </a:r>
            <a:r>
              <a:rPr lang="en-US" altLang="ja-JP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8.4-11.7 GeV tagged photon beam</a:t>
            </a:r>
            <a:r>
              <a:rPr lang="en-US" altLang="ja-JP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 via  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γ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+p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→ 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</a:t>
            </a:r>
            <a:r>
              <a:rPr lang="en-US" altLang="ja-JP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+p</a:t>
            </a:r>
            <a:endParaRPr lang="en-US" altLang="en-US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Mincho" panose="02020609040205080304" pitchFamily="49" charset="-128"/>
              <a:sym typeface="Symbol" panose="05050102010706020507" pitchFamily="18" charset="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A1B682-3733-4234-9D47-EAC96232FA78}"/>
              </a:ext>
            </a:extLst>
          </p:cNvPr>
          <p:cNvSpPr/>
          <p:nvPr/>
        </p:nvSpPr>
        <p:spPr>
          <a:xfrm>
            <a:off x="95250" y="4572000"/>
            <a:ext cx="7848600" cy="708025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>
                <a:solidFill>
                  <a:srgbClr val="000000"/>
                </a:solidFill>
                <a:latin typeface="Helvetica" panose="020B0604020202020204" pitchFamily="34" charset="0"/>
              </a:rPr>
              <a:t>Reduce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Helvetica" panose="020B0604020202020204" pitchFamily="34" charset="0"/>
              </a:rPr>
              <a:t>non-coplanar backgrounds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by 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detecting recoil protons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with GlueX detector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EDD414-026F-47AF-8F9A-5B8172985B93}"/>
              </a:ext>
            </a:extLst>
          </p:cNvPr>
          <p:cNvSpPr/>
          <p:nvPr/>
        </p:nvSpPr>
        <p:spPr>
          <a:xfrm>
            <a:off x="95250" y="5257800"/>
            <a:ext cx="8763000" cy="769938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Upgraded Forward Calorimeter with 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High resolution, high granularity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PbWO</a:t>
            </a:r>
            <a:r>
              <a:rPr lang="en-US" altLang="en-US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4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insertion (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FCAL-II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)  to detect multi-photons from the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decays</a:t>
            </a:r>
          </a:p>
        </p:txBody>
      </p:sp>
      <p:sp>
        <p:nvSpPr>
          <p:cNvPr id="5132" name="TextBox 86">
            <a:extLst>
              <a:ext uri="{FF2B5EF4-FFF2-40B4-BE49-F238E27FC236}">
                <a16:creationId xmlns:a16="http://schemas.microsoft.com/office/drawing/2014/main" id="{2187A7B9-B3CE-41AE-8210-CB41A8277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048000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Helvetica" panose="020B0604020202020204" pitchFamily="34" charset="0"/>
              </a:rPr>
              <a:t>FCAL-II</a:t>
            </a:r>
          </a:p>
        </p:txBody>
      </p:sp>
      <p:pic>
        <p:nvPicPr>
          <p:cNvPr id="5133" name="Picture 1">
            <a:extLst>
              <a:ext uri="{FF2B5EF4-FFF2-40B4-BE49-F238E27FC236}">
                <a16:creationId xmlns:a16="http://schemas.microsoft.com/office/drawing/2014/main" id="{69BB9651-E036-468F-8896-BA7B721F5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95401"/>
            <a:ext cx="2473357" cy="17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7C9B5B-3A0C-4F7D-821B-E1D1B2551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89" y="750258"/>
            <a:ext cx="5149179" cy="2831535"/>
          </a:xfrm>
          <a:prstGeom prst="rect">
            <a:avLst/>
          </a:prstGeom>
        </p:spPr>
      </p:pic>
      <p:sp>
        <p:nvSpPr>
          <p:cNvPr id="5" name="Arrow: Curved Down 4">
            <a:extLst>
              <a:ext uri="{FF2B5EF4-FFF2-40B4-BE49-F238E27FC236}">
                <a16:creationId xmlns:a16="http://schemas.microsoft.com/office/drawing/2014/main" id="{07E60CDD-B21E-4191-ADC7-D4EC6B014E6E}"/>
              </a:ext>
            </a:extLst>
          </p:cNvPr>
          <p:cNvSpPr/>
          <p:nvPr/>
        </p:nvSpPr>
        <p:spPr bwMode="auto">
          <a:xfrm>
            <a:off x="4885464" y="873179"/>
            <a:ext cx="2057400" cy="536575"/>
          </a:xfrm>
          <a:prstGeom prst="curvedDownArrow">
            <a:avLst/>
          </a:prstGeom>
          <a:solidFill>
            <a:srgbClr val="99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06C9A7-848C-20F3-1FAD-AEB72FB5341A}"/>
              </a:ext>
            </a:extLst>
          </p:cNvPr>
          <p:cNvSpPr/>
          <p:nvPr/>
        </p:nvSpPr>
        <p:spPr>
          <a:xfrm>
            <a:off x="95250" y="6076890"/>
            <a:ext cx="8763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The </a:t>
            </a:r>
            <a:r>
              <a:rPr lang="en-US" altLang="en-US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GlueX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detector  will detect the charged products from the 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decays</a:t>
            </a:r>
          </a:p>
        </p:txBody>
      </p:sp>
    </p:spTree>
    <p:custDataLst>
      <p:tags r:id="rId1"/>
    </p:custDataLst>
  </p:cSld>
  <p:clrMapOvr>
    <a:masterClrMapping/>
  </p:clrMapOvr>
  <p:transition advTm="65147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C27FFA-C688-9C47-D07C-938FDB9A02F3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55B5DD5-9F70-456F-8B4C-388F50100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3256"/>
            <a:ext cx="9144000" cy="228600"/>
          </a:xfrm>
        </p:spPr>
        <p:txBody>
          <a:bodyPr/>
          <a:lstStyle/>
          <a:p>
            <a:pPr algn="ctr">
              <a:defRPr/>
            </a:pPr>
            <a:r>
              <a:rPr lang="en-US" altLang="en-US" sz="2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Uniqueness of JEF Experiment</a:t>
            </a:r>
            <a:r>
              <a:rPr lang="en-US" altLang="en-US" sz="28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1DAF7-948F-4D1A-AE2D-7B748CE4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F548F497-D9D2-4C7F-B018-DAE873876EAB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25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E68940-B19C-4398-91D6-7E7A18986AC9}"/>
              </a:ext>
            </a:extLst>
          </p:cNvPr>
          <p:cNvSpPr txBox="1">
            <a:spLocks/>
          </p:cNvSpPr>
          <p:nvPr/>
        </p:nvSpPr>
        <p:spPr bwMode="auto">
          <a:xfrm>
            <a:off x="259383" y="1383711"/>
            <a:ext cx="838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marL="457200" indent="-4572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AutoNum type="arabicPeriod"/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Suppressed backgrounds in rare neutral decays comparing to the other experiments using: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</a:t>
            </a:r>
            <a:r>
              <a:rPr lang="en-US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a) </a:t>
            </a:r>
            <a:r>
              <a:rPr lang="el-GR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  <a:ea typeface="MS Mincho" panose="02020609040205080304" pitchFamily="49" charset="-128"/>
                <a:sym typeface="Symbol" panose="05050102010706020507" pitchFamily="18" charset="2"/>
              </a:rPr>
              <a:t>’ </a:t>
            </a:r>
            <a:r>
              <a:rPr lang="en-US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ea typeface="MS Mincho" panose="02020609040205080304" pitchFamily="49" charset="-128"/>
              </a:rPr>
              <a:t>energy boost</a:t>
            </a:r>
            <a:r>
              <a:rPr lang="en-US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;  b) upgraded FCAL-II; c) recoil detection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00E3E0-27DF-4541-876B-EA78A9A85E18}"/>
              </a:ext>
            </a:extLst>
          </p:cNvPr>
          <p:cNvSpPr txBox="1">
            <a:spLocks/>
          </p:cNvSpPr>
          <p:nvPr/>
        </p:nvSpPr>
        <p:spPr bwMode="auto">
          <a:xfrm>
            <a:off x="304800" y="4773344"/>
            <a:ext cx="9448800" cy="6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3.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Simultaneously produce tagged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η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and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ηꞌ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with similar rates 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(~5x10</a:t>
            </a:r>
            <a:r>
              <a:rPr lang="en-US" alt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5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per day)  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   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9ECB29A-F85F-4336-A2E8-8449DDDC57CE}"/>
              </a:ext>
            </a:extLst>
          </p:cNvPr>
          <p:cNvSpPr txBox="1">
            <a:spLocks/>
          </p:cNvSpPr>
          <p:nvPr/>
        </p:nvSpPr>
        <p:spPr bwMode="auto">
          <a:xfrm>
            <a:off x="259383" y="3473907"/>
            <a:ext cx="9144000" cy="32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2.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Capability of running in parallel with </a:t>
            </a:r>
            <a:r>
              <a:rPr lang="en-US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GlueX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and other experiments in Hall D 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        potential for a high-statistics data set</a:t>
            </a:r>
            <a:b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</a:b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</a:t>
            </a:r>
          </a:p>
        </p:txBody>
      </p:sp>
      <p:sp>
        <p:nvSpPr>
          <p:cNvPr id="7179" name="Right Arrow 2">
            <a:extLst>
              <a:ext uri="{FF2B5EF4-FFF2-40B4-BE49-F238E27FC236}">
                <a16:creationId xmlns:a16="http://schemas.microsoft.com/office/drawing/2014/main" id="{D6860F83-B268-47D9-9442-90688AFA0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561979"/>
            <a:ext cx="533400" cy="1524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rgbClr val="008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153396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A5BA94-F05C-8EA0-CEC0-BC1A7BAE5108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7562A1-14BF-4C01-A93D-26DB5A08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92FAFD3B-C722-4334-BA5C-19CDCD255D9C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26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000085D-49F4-46C8-BDD1-D570C27B7D8C}"/>
              </a:ext>
            </a:extLst>
          </p:cNvPr>
          <p:cNvSpPr txBox="1">
            <a:spLocks/>
          </p:cNvSpPr>
          <p:nvPr/>
        </p:nvSpPr>
        <p:spPr bwMode="auto">
          <a:xfrm>
            <a:off x="152400" y="152400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cs typeface="Helvetica"/>
              </a:rPr>
              <a:t>Main JEF Physics Objectives </a:t>
            </a:r>
            <a:endParaRPr lang="en-US" sz="2400">
              <a:latin typeface="Helvetica"/>
              <a:cs typeface="Helvetic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29D7CF-EF0C-4453-BDA9-265B2BC19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676400"/>
            <a:ext cx="4176122" cy="634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894046-C6E1-4B79-A380-EE0BEB913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999" y="2438400"/>
            <a:ext cx="2057401" cy="407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DB947E-82D5-480D-B898-3746F9D2D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2926017"/>
            <a:ext cx="4718713" cy="731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7FE328-F37C-47CF-8AE8-3CAAB3BAA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3782533"/>
            <a:ext cx="3023878" cy="408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28A14A-F030-46A1-BC5C-EF82310EE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5334000"/>
            <a:ext cx="975444" cy="3185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CB79BA-6466-460D-A7FC-1CCFCBD3BD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1303" y="5334000"/>
            <a:ext cx="955537" cy="3185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67C4E7-265C-4F4D-AAAF-15310DD72C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1701" y="5638800"/>
            <a:ext cx="1231499" cy="256054"/>
          </a:xfrm>
          <a:prstGeom prst="rect">
            <a:avLst/>
          </a:prstGeom>
        </p:spPr>
      </p:pic>
      <p:sp>
        <p:nvSpPr>
          <p:cNvPr id="25" name="TextBox 5">
            <a:extLst>
              <a:ext uri="{FF2B5EF4-FFF2-40B4-BE49-F238E27FC236}">
                <a16:creationId xmlns:a16="http://schemas.microsoft.com/office/drawing/2014/main" id="{8E7EC7BD-B9C1-4276-BE09-6CBB203D2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86106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137160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latin typeface="Helvetica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</a:rPr>
              <a:t>1. </a:t>
            </a:r>
            <a:r>
              <a:rPr lang="en-US" altLang="en-US" sz="2000" b="1" dirty="0">
                <a:latin typeface="Helvetica" panose="020B0604020202020204" pitchFamily="34" charset="0"/>
              </a:rPr>
              <a:t>Search for sub-GeV hidden bosons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</a:rPr>
              <a:t>       </a:t>
            </a:r>
            <a:r>
              <a:rPr lang="en-US" altLang="en-US" sz="1800" i="1" dirty="0">
                <a:latin typeface="Helvetica" panose="020B0604020202020204" pitchFamily="34" charset="0"/>
              </a:rPr>
              <a:t>vector:</a:t>
            </a:r>
            <a:r>
              <a:rPr lang="en-US" altLang="en-US" sz="1800" b="1" i="1" dirty="0">
                <a:latin typeface="Helvetica" panose="020B0604020202020204" pitchFamily="34" charset="0"/>
              </a:rPr>
              <a:t>  </a:t>
            </a:r>
          </a:p>
          <a:p>
            <a:pPr lvl="2" eaLnBrk="1" hangingPunct="1">
              <a:spcBef>
                <a:spcPct val="0"/>
              </a:spcBef>
              <a:buClr>
                <a:srgbClr val="3366FF"/>
              </a:buClr>
            </a:pPr>
            <a:r>
              <a:rPr lang="en-US" altLang="en-US" sz="1800" dirty="0">
                <a:latin typeface="Helvetica" panose="020B0604020202020204" pitchFamily="34" charset="0"/>
              </a:rPr>
              <a:t>Leptophobic vector </a:t>
            </a:r>
            <a:r>
              <a:rPr lang="en-US" altLang="en-US" sz="1800" i="1" dirty="0">
                <a:latin typeface="Helvetica" panose="020B0604020202020204" pitchFamily="34" charset="0"/>
              </a:rPr>
              <a:t>B 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ꞌ</a:t>
            </a: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lvl="2" eaLnBrk="1" hangingPunct="1">
              <a:spcBef>
                <a:spcPct val="0"/>
              </a:spcBef>
              <a:buClr>
                <a:srgbClr val="3366FF"/>
              </a:buClr>
            </a:pPr>
            <a:endParaRPr lang="en-US" altLang="en-US" sz="18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lvl="2" eaLnBrk="1" hangingPunct="1">
              <a:spcBef>
                <a:spcPct val="0"/>
              </a:spcBef>
              <a:buClr>
                <a:srgbClr val="3366FF"/>
              </a:buClr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Hidden or dark photon: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1800" dirty="0">
                <a:solidFill>
                  <a:srgbClr val="FF0000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i="1" dirty="0">
                <a:latin typeface="Helvetica" panose="020B0604020202020204" pitchFamily="34" charset="0"/>
                <a:cs typeface="Times New Roman" panose="02020603050405020304" pitchFamily="18" charset="0"/>
              </a:rPr>
              <a:t>scalar S: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 b="1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 b="1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       </a:t>
            </a:r>
            <a:r>
              <a:rPr lang="en-US" altLang="en-US" sz="1800" i="1" dirty="0">
                <a:latin typeface="Helvetica" panose="020B0604020202020204" pitchFamily="34" charset="0"/>
                <a:cs typeface="Times New Roman" panose="02020603050405020304" pitchFamily="18" charset="0"/>
              </a:rPr>
              <a:t>Axion-Like Particles (ALP): </a:t>
            </a:r>
            <a:endParaRPr lang="en-US" altLang="ja-JP" sz="1800" i="1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 typeface="Tahoma" panose="020B0604030504040204" pitchFamily="34" charset="0"/>
              <a:buAutoNum type="romanLcPeriod"/>
            </a:pPr>
            <a:endParaRPr lang="en-US" altLang="en-US" sz="18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2. </a:t>
            </a:r>
            <a:r>
              <a:rPr lang="en-US" altLang="en-US" sz="2000" b="1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Directly constrain </a:t>
            </a:r>
            <a:r>
              <a:rPr lang="en-US" altLang="en-US" sz="2000" b="1" dirty="0">
                <a:latin typeface="Helvetica" panose="020B0604020202020204" pitchFamily="34" charset="0"/>
                <a:cs typeface="Times New Roman" panose="02020603050405020304" pitchFamily="18" charset="0"/>
              </a:rPr>
              <a:t>CVPC new physics:                           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en-US" altLang="en-US" sz="2000" b="1" dirty="0">
                <a:latin typeface="Helvetica" panose="020B0604020202020204" pitchFamily="34" charset="0"/>
                <a:cs typeface="Times New Roman" panose="02020603050405020304" pitchFamily="18" charset="0"/>
              </a:rPr>
              <a:t>Precision tests of low-energy QCD:</a:t>
            </a:r>
          </a:p>
          <a:p>
            <a:pPr lvl="1" eaLnBrk="1" hangingPunct="1">
              <a:spcBef>
                <a:spcPct val="0"/>
              </a:spcBef>
              <a:buClr>
                <a:srgbClr val="3366FF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Interplay of VMD &amp; scalar dynamics in ChPT:              </a:t>
            </a:r>
          </a:p>
          <a:p>
            <a:pPr lvl="1" eaLnBrk="1" hangingPunct="1">
              <a:spcBef>
                <a:spcPct val="0"/>
              </a:spcBef>
              <a:buClr>
                <a:srgbClr val="3366FF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Transition Form Factors of </a:t>
            </a:r>
            <a:r>
              <a:rPr lang="el-GR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en-US" sz="1800" baseline="30000" dirty="0">
                <a:latin typeface="Helvetica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ꞌ</a:t>
            </a:r>
            <a:r>
              <a:rPr lang="en-US" altLang="en-U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18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4. </a:t>
            </a:r>
            <a:r>
              <a:rPr lang="en-US" altLang="en-US" sz="2000" b="1" dirty="0">
                <a:latin typeface="Helvetica" panose="020B0604020202020204" pitchFamily="34" charset="0"/>
                <a:cs typeface="Times New Roman" panose="02020603050405020304" pitchFamily="18" charset="0"/>
              </a:rPr>
              <a:t>Improve the light quark mass ratio via </a:t>
            </a:r>
            <a:r>
              <a:rPr lang="en-US" altLang="en-US" sz="2000" b="1" dirty="0" err="1">
                <a:latin typeface="Helvetica" panose="020B0604020202020204" pitchFamily="34" charset="0"/>
                <a:cs typeface="Times New Roman" panose="02020603050405020304" pitchFamily="18" charset="0"/>
              </a:rPr>
              <a:t>Dalitz</a:t>
            </a:r>
            <a:r>
              <a:rPr lang="en-US" altLang="en-US" sz="2000" b="1" dirty="0">
                <a:latin typeface="Helvetica" panose="020B0604020202020204" pitchFamily="34" charset="0"/>
                <a:cs typeface="Times New Roman" panose="02020603050405020304" pitchFamily="18" charset="0"/>
              </a:rPr>
              <a:t> distributions of </a:t>
            </a:r>
            <a:r>
              <a:rPr lang="en-US" altLang="en-US" sz="2000" b="1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3 </a:t>
            </a:r>
            <a:endParaRPr lang="en-US" altLang="en-US" sz="2000" b="1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270EC9C-0183-444D-B44E-A31223B8AF55}"/>
                  </a:ext>
                </a:extLst>
              </p:cNvPr>
              <p:cNvSpPr txBox="1"/>
              <p:nvPr/>
            </p:nvSpPr>
            <p:spPr>
              <a:xfrm>
                <a:off x="5562600" y="4495800"/>
                <a:ext cx="2953565" cy="224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(′)</m:t>
                          </m:r>
                        </m:sup>
                      </m:sSup>
                      <m:r>
                        <a:rPr lang="el-GR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l-G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(′)</m:t>
                          </m:r>
                        </m:sup>
                      </m:sSup>
                      <m:r>
                        <a:rPr lang="en-US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l-G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1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(′)</m:t>
                          </m:r>
                        </m:sup>
                      </m:sSup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270EC9C-0183-444D-B44E-A31223B8A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4495800"/>
                <a:ext cx="2953565" cy="224357"/>
              </a:xfrm>
              <a:prstGeom prst="rect">
                <a:avLst/>
              </a:prstGeom>
              <a:blipFill>
                <a:blip r:embed="rId10"/>
                <a:stretch>
                  <a:fillRect l="-620" t="-555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960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39"/>
    </mc:Choice>
    <mc:Fallback xmlns="">
      <p:transition spd="slow" advTm="9183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603F19-8D6A-C57A-7EDE-C0F184B13EB1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1595D8D-CD5A-F6B8-5E42-6406CF01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8305800" cy="622300"/>
          </a:xfrm>
        </p:spPr>
        <p:txBody>
          <a:bodyPr/>
          <a:lstStyle/>
          <a:p>
            <a:pPr algn="ctr">
              <a:defRPr/>
            </a:pPr>
            <a:r>
              <a:rPr lang="en-US" sz="2800" dirty="0">
                <a:solidFill>
                  <a:srgbClr val="0000FF"/>
                </a:solidFill>
                <a:latin typeface="Helvetica"/>
                <a:cs typeface="Helvetica"/>
              </a:rPr>
              <a:t>Example of a Key Channel:</a:t>
            </a:r>
            <a:r>
              <a:rPr lang="en-US" sz="2800" dirty="0">
                <a:latin typeface="Helvetica"/>
                <a:cs typeface="Helvetica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Helvetica"/>
                <a:ea typeface="MS Mincho" charset="0"/>
                <a:cs typeface="Helvetica"/>
                <a:sym typeface="Symbol" charset="0"/>
              </a:rPr>
              <a:t></a:t>
            </a:r>
            <a:r>
              <a:rPr lang="en-US" sz="2800" baseline="30000" dirty="0">
                <a:solidFill>
                  <a:srgbClr val="0000FF"/>
                </a:solidFill>
                <a:latin typeface="Helvetica"/>
                <a:ea typeface="MS Mincho" charset="0"/>
                <a:cs typeface="Helvetica"/>
                <a:sym typeface="Symbol" charset="0"/>
              </a:rPr>
              <a:t>0</a:t>
            </a:r>
            <a:r>
              <a:rPr lang="en-US" sz="2800" dirty="0">
                <a:solidFill>
                  <a:srgbClr val="0000FF"/>
                </a:solidFill>
                <a:latin typeface="Helvetica"/>
                <a:ea typeface="MS Mincho" charset="0"/>
                <a:cs typeface="Helvetica"/>
                <a:sym typeface="Symbol" charset="0"/>
              </a:rPr>
              <a:t> </a:t>
            </a:r>
            <a:br>
              <a:rPr lang="en-US" sz="2800" dirty="0">
                <a:solidFill>
                  <a:srgbClr val="0000FF"/>
                </a:solidFill>
                <a:latin typeface="Helvetica"/>
                <a:cs typeface="Helvetica"/>
              </a:rPr>
            </a:b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3EACE-910A-9AA1-4D6C-A34468764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01" y="1130300"/>
            <a:ext cx="4648199" cy="3136900"/>
          </a:xfrm>
          <a:ln>
            <a:solidFill>
              <a:srgbClr val="0000FF"/>
            </a:solidFill>
          </a:ln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Search for sub-GeV gauge bosons </a:t>
            </a:r>
            <a:endParaRPr lang="en-US" altLang="en-US" sz="20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  <a:ea typeface="ＭＳ Ｐゴシック" panose="020B0600070205080204" pitchFamily="34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A leptophobic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vector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B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’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:</a:t>
            </a:r>
          </a:p>
          <a:p>
            <a:pPr lvl="1">
              <a:buFont typeface="Tahoma" panose="020B0604030504040204" pitchFamily="34" charset="0"/>
              <a:buNone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    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B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’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, 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B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’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 </a:t>
            </a:r>
            <a:r>
              <a:rPr lang="en-US" altLang="ja-JP" sz="20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0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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An </a:t>
            </a:r>
            <a:r>
              <a:rPr lang="en-US" alt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electrophobic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scalar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Φ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ＭＳ Ｐゴシック" panose="020B0600070205080204" pitchFamily="34" charset="-128"/>
                <a:sym typeface="Symbol" pitchFamily="2" charset="2"/>
              </a:rPr>
              <a:t>’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: </a:t>
            </a:r>
          </a:p>
          <a:p>
            <a:pPr lvl="1">
              <a:buFont typeface="Tahoma" panose="020B0604030504040204" pitchFamily="34" charset="0"/>
              <a:buNone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     </a:t>
            </a:r>
            <a:r>
              <a:rPr lang="en-US" altLang="en-US" sz="20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0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Φ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ＭＳ Ｐゴシック" panose="020B0600070205080204" pitchFamily="34" charset="-128"/>
                <a:sym typeface="Symbol" pitchFamily="2" charset="2"/>
              </a:rPr>
              <a:t>’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, </a:t>
            </a:r>
            <a:r>
              <a:rPr lang="en-US" altLang="ja-JP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Φ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ＭＳ Ｐゴシック" panose="020B0600070205080204" pitchFamily="34" charset="-128"/>
                <a:sym typeface="Symbol" pitchFamily="2" charset="2"/>
              </a:rPr>
              <a:t>’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</a:t>
            </a:r>
          </a:p>
          <a:p>
            <a:pPr lvl="1">
              <a:buFont typeface="Tahoma" panose="020B0604030504040204" pitchFamily="34" charset="0"/>
              <a:buNone/>
            </a:pPr>
            <a:endParaRPr lang="en-US" altLang="ja-JP" sz="2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  <a:ea typeface="ＭＳ Ｐゴシック" panose="020B0600070205080204" pitchFamily="34" charset="-128"/>
              <a:sym typeface="Symbol" pitchFamily="2" charset="2"/>
            </a:endParaRPr>
          </a:p>
          <a:p>
            <a:pPr lvl="1">
              <a:buNone/>
            </a:pPr>
            <a:r>
              <a:rPr lang="en-US" altLang="en-US" sz="14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PRL 117,101801 (2016); PL B740,61(2015)</a:t>
            </a:r>
          </a:p>
          <a:p>
            <a:pPr lvl="1">
              <a:buFont typeface="Tahoma" panose="020B0604030504040204" pitchFamily="34" charset="0"/>
              <a:buNone/>
            </a:pPr>
            <a:endParaRPr lang="en-US" altLang="ja-JP" sz="2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  <a:ea typeface="ＭＳ Ｐゴシック" panose="020B0600070205080204" pitchFamily="34" charset="-128"/>
              <a:sym typeface="Symbol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0C542-D977-33D9-F65C-2C0DEA76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00FD2ED-3137-2149-9E3B-9712CFC439E8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27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Oval 6">
            <a:extLst>
              <a:ext uri="{FF2B5EF4-FFF2-40B4-BE49-F238E27FC236}">
                <a16:creationId xmlns:a16="http://schemas.microsoft.com/office/drawing/2014/main" id="{D7455FB4-4144-6212-F666-E0E593607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19200"/>
            <a:ext cx="1752600" cy="1600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6629" name="Oval 7">
            <a:extLst>
              <a:ext uri="{FF2B5EF4-FFF2-40B4-BE49-F238E27FC236}">
                <a16:creationId xmlns:a16="http://schemas.microsoft.com/office/drawing/2014/main" id="{9C0C250D-ABB2-9E60-1A02-1CAD43CEC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143000"/>
            <a:ext cx="1676400" cy="1676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6630" name="TextBox 8">
            <a:extLst>
              <a:ext uri="{FF2B5EF4-FFF2-40B4-BE49-F238E27FC236}">
                <a16:creationId xmlns:a16="http://schemas.microsoft.com/office/drawing/2014/main" id="{043E41FB-F018-D43A-FAC5-B71049C78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00200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Standard Model:</a:t>
            </a:r>
          </a:p>
          <a:p>
            <a:pPr algn="ctr" eaLnBrk="1" hangingPunct="1"/>
            <a:endParaRPr lang="en-US" altLang="en-US" sz="14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6631" name="TextBox 11">
            <a:extLst>
              <a:ext uri="{FF2B5EF4-FFF2-40B4-BE49-F238E27FC236}">
                <a16:creationId xmlns:a16="http://schemas.microsoft.com/office/drawing/2014/main" id="{F14B234E-310A-1BE7-4762-02A719364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600200"/>
            <a:ext cx="1905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Dark Sector:</a:t>
            </a:r>
          </a:p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Gauge Interactions?</a:t>
            </a:r>
          </a:p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Dark matter?</a:t>
            </a:r>
          </a:p>
        </p:txBody>
      </p:sp>
      <p:pic>
        <p:nvPicPr>
          <p:cNvPr id="26632" name="Picture 9">
            <a:extLst>
              <a:ext uri="{FF2B5EF4-FFF2-40B4-BE49-F238E27FC236}">
                <a16:creationId xmlns:a16="http://schemas.microsoft.com/office/drawing/2014/main" id="{5F80F416-8129-8DC9-A3E3-DA1060721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8191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57AF4E-FE56-F9BA-310E-09DDA55B7007}"/>
              </a:ext>
            </a:extLst>
          </p:cNvPr>
          <p:cNvSpPr txBox="1"/>
          <p:nvPr/>
        </p:nvSpPr>
        <p:spPr>
          <a:xfrm>
            <a:off x="914400" y="2934831"/>
            <a:ext cx="1828800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Portal:   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vector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Scalar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fermion 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Helvetica"/>
              <a:ea typeface="ＭＳ Ｐゴシック" charset="0"/>
              <a:cs typeface="Helvetica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Helvetica"/>
              <a:ea typeface="ＭＳ Ｐゴシック" charset="0"/>
              <a:cs typeface="Helvetica"/>
            </a:endParaRPr>
          </a:p>
        </p:txBody>
      </p:sp>
      <p:graphicFrame>
        <p:nvGraphicFramePr>
          <p:cNvPr id="26634" name="Object 13">
            <a:extLst>
              <a:ext uri="{FF2B5EF4-FFF2-40B4-BE49-F238E27FC236}">
                <a16:creationId xmlns:a16="http://schemas.microsoft.com/office/drawing/2014/main" id="{04D6A69C-B659-4043-F84F-B6F73C09A4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509078"/>
              </p:ext>
            </p:extLst>
          </p:nvPr>
        </p:nvGraphicFramePr>
        <p:xfrm>
          <a:off x="2057400" y="3271838"/>
          <a:ext cx="808038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33400" imgH="254000" progId="Equation.3">
                  <p:embed/>
                </p:oleObj>
              </mc:Choice>
              <mc:Fallback>
                <p:oleObj name="Equation" r:id="rId4" imgW="533400" imgH="254000" progId="Equation.3">
                  <p:embed/>
                  <p:pic>
                    <p:nvPicPr>
                      <p:cNvPr id="26634" name="Object 13">
                        <a:extLst>
                          <a:ext uri="{FF2B5EF4-FFF2-40B4-BE49-F238E27FC236}">
                            <a16:creationId xmlns:a16="http://schemas.microsoft.com/office/drawing/2014/main" id="{04D6A69C-B659-4043-F84F-B6F73C09A4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271838"/>
                        <a:ext cx="808038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6" name="Object 16">
            <a:extLst>
              <a:ext uri="{FF2B5EF4-FFF2-40B4-BE49-F238E27FC236}">
                <a16:creationId xmlns:a16="http://schemas.microsoft.com/office/drawing/2014/main" id="{C92E4CA5-FF65-14E9-118E-F63D04E3E1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234478"/>
              </p:ext>
            </p:extLst>
          </p:nvPr>
        </p:nvGraphicFramePr>
        <p:xfrm>
          <a:off x="2024063" y="3538538"/>
          <a:ext cx="1481137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77900" imgH="228600" progId="Equation.3">
                  <p:embed/>
                </p:oleObj>
              </mc:Choice>
              <mc:Fallback>
                <p:oleObj name="Equation" r:id="rId6" imgW="977900" imgH="228600" progId="Equation.3">
                  <p:embed/>
                  <p:pic>
                    <p:nvPicPr>
                      <p:cNvPr id="26636" name="Object 16">
                        <a:extLst>
                          <a:ext uri="{FF2B5EF4-FFF2-40B4-BE49-F238E27FC236}">
                            <a16:creationId xmlns:a16="http://schemas.microsoft.com/office/drawing/2014/main" id="{C92E4CA5-FF65-14E9-118E-F63D04E3E1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063" y="3538538"/>
                        <a:ext cx="1481137" cy="34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7" name="Object 17">
            <a:extLst>
              <a:ext uri="{FF2B5EF4-FFF2-40B4-BE49-F238E27FC236}">
                <a16:creationId xmlns:a16="http://schemas.microsoft.com/office/drawing/2014/main" id="{520153BF-C9D9-4B4C-F362-CC566BE0C9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987207"/>
              </p:ext>
            </p:extLst>
          </p:nvPr>
        </p:nvGraphicFramePr>
        <p:xfrm>
          <a:off x="2149475" y="2971800"/>
          <a:ext cx="669925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44500" imgH="203200" progId="Equation.3">
                  <p:embed/>
                </p:oleObj>
              </mc:Choice>
              <mc:Fallback>
                <p:oleObj name="Equation" r:id="rId8" imgW="444500" imgH="203200" progId="Equation.3">
                  <p:embed/>
                  <p:pic>
                    <p:nvPicPr>
                      <p:cNvPr id="26637" name="Object 17">
                        <a:extLst>
                          <a:ext uri="{FF2B5EF4-FFF2-40B4-BE49-F238E27FC236}">
                            <a16:creationId xmlns:a16="http://schemas.microsoft.com/office/drawing/2014/main" id="{520153BF-C9D9-4B4C-F362-CC566BE0C9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9475" y="2971800"/>
                        <a:ext cx="669925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8" name="TextBox 14">
            <a:extLst>
              <a:ext uri="{FF2B5EF4-FFF2-40B4-BE49-F238E27FC236}">
                <a16:creationId xmlns:a16="http://schemas.microsoft.com/office/drawing/2014/main" id="{FC06583A-BD94-5195-751B-3A4D965AF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57238"/>
            <a:ext cx="2819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Tahoma" panose="020B0604030504040204" pitchFamily="34" charset="0"/>
              <a:buAutoNum type="arabicPeriod"/>
            </a:pPr>
            <a:r>
              <a:rPr lang="en-US" altLang="en-US" sz="2400" dirty="0">
                <a:solidFill>
                  <a:srgbClr val="000000"/>
                </a:solidFill>
                <a:latin typeface="Helvetica" pitchFamily="2" charset="0"/>
              </a:rPr>
              <a:t>New physics:</a:t>
            </a:r>
          </a:p>
        </p:txBody>
      </p:sp>
      <p:sp>
        <p:nvSpPr>
          <p:cNvPr id="26639" name="TextBox 19">
            <a:extLst>
              <a:ext uri="{FF2B5EF4-FFF2-40B4-BE49-F238E27FC236}">
                <a16:creationId xmlns:a16="http://schemas.microsoft.com/office/drawing/2014/main" id="{B22C28A4-64B2-FA17-14BF-12D068D94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419600"/>
            <a:ext cx="358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Tahoma" panose="020B0604030504040204" pitchFamily="34" charset="0"/>
              <a:buAutoNum type="arabicPeriod" startAt="2"/>
            </a:pPr>
            <a:r>
              <a:rPr lang="en-US" altLang="en-US" sz="2400" dirty="0">
                <a:solidFill>
                  <a:srgbClr val="000000"/>
                </a:solidFill>
                <a:latin typeface="Helvetica" pitchFamily="2" charset="0"/>
              </a:rPr>
              <a:t>Confinement QCD: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25CFBBF-C97E-06F9-FD23-98AFA0918D01}"/>
              </a:ext>
            </a:extLst>
          </p:cNvPr>
          <p:cNvSpPr txBox="1">
            <a:spLocks/>
          </p:cNvSpPr>
          <p:nvPr/>
        </p:nvSpPr>
        <p:spPr bwMode="auto">
          <a:xfrm>
            <a:off x="4267200" y="5105400"/>
            <a:ext cx="4724400" cy="914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Tahoma" charset="0"/>
              <a:buChar char="–"/>
              <a:defRPr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Tahoma" charset="0"/>
              <a:buChar char="–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>
              <a:buFont typeface="Wingdings" charset="2"/>
              <a:buChar char="v"/>
              <a:defRPr/>
            </a:pPr>
            <a:r>
              <a:rPr lang="en-US" sz="2000" b="1" dirty="0">
                <a:effectLst/>
                <a:latin typeface="Helvetica"/>
                <a:ea typeface="MS Mincho" charset="0"/>
                <a:cs typeface="Helvetica"/>
              </a:rPr>
              <a:t>A rare window to probe interplay of VMD &amp; scalar resonance in </a:t>
            </a:r>
            <a:r>
              <a:rPr lang="en-US" sz="2000" b="1" dirty="0" err="1">
                <a:effectLst/>
                <a:latin typeface="Helvetica"/>
                <a:ea typeface="MS Mincho" charset="0"/>
                <a:cs typeface="Helvetica"/>
              </a:rPr>
              <a:t>ChPT</a:t>
            </a:r>
            <a:r>
              <a:rPr lang="en-US" sz="2000" b="1" dirty="0">
                <a:effectLst/>
                <a:latin typeface="Helvetica"/>
                <a:ea typeface="MS Mincho" charset="0"/>
                <a:cs typeface="Helvetica"/>
              </a:rPr>
              <a:t> </a:t>
            </a:r>
          </a:p>
          <a:p>
            <a:pPr>
              <a:buFont typeface="Arial"/>
              <a:buChar char="•"/>
              <a:defRPr/>
            </a:pPr>
            <a:endParaRPr lang="en-US" sz="2000" dirty="0">
              <a:latin typeface="Comic Sans MS"/>
              <a:cs typeface="Comic Sans MS"/>
            </a:endParaRPr>
          </a:p>
        </p:txBody>
      </p:sp>
      <p:graphicFrame>
        <p:nvGraphicFramePr>
          <p:cNvPr id="26641" name="Object 21">
            <a:extLst>
              <a:ext uri="{FF2B5EF4-FFF2-40B4-BE49-F238E27FC236}">
                <a16:creationId xmlns:a16="http://schemas.microsoft.com/office/drawing/2014/main" id="{AE4B6ABF-5DFB-08CC-31D6-E8D179385C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197173"/>
              </p:ext>
            </p:extLst>
          </p:nvPr>
        </p:nvGraphicFramePr>
        <p:xfrm>
          <a:off x="152400" y="1905000"/>
          <a:ext cx="1509713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08100" imgH="203200" progId="Equation.3">
                  <p:embed/>
                </p:oleObj>
              </mc:Choice>
              <mc:Fallback>
                <p:oleObj name="Equation" r:id="rId10" imgW="1308100" imgH="203200" progId="Equation.3">
                  <p:embed/>
                  <p:pic>
                    <p:nvPicPr>
                      <p:cNvPr id="26641" name="Object 21">
                        <a:extLst>
                          <a:ext uri="{FF2B5EF4-FFF2-40B4-BE49-F238E27FC236}">
                            <a16:creationId xmlns:a16="http://schemas.microsoft.com/office/drawing/2014/main" id="{AE4B6ABF-5DFB-08CC-31D6-E8D179385C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905000"/>
                        <a:ext cx="1509713" cy="23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43" name="Rectangle 2">
            <a:extLst>
              <a:ext uri="{FF2B5EF4-FFF2-40B4-BE49-F238E27FC236}">
                <a16:creationId xmlns:a16="http://schemas.microsoft.com/office/drawing/2014/main" id="{EDC41F31-AA1E-39F1-B6E9-DE6EFA082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1991380"/>
            <a:ext cx="144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400" b="1" dirty="0">
              <a:solidFill>
                <a:srgbClr val="008000"/>
              </a:solidFill>
              <a:latin typeface="Comic Sans MS" panose="030F0902030302020204" pitchFamily="66" charset="0"/>
            </a:endParaRPr>
          </a:p>
          <a:p>
            <a:pPr eaLnBrk="1" hangingPunct="1"/>
            <a:r>
              <a:rPr lang="en-US" altLang="en-US" sz="1400" b="1" dirty="0">
                <a:solidFill>
                  <a:srgbClr val="008000"/>
                </a:solidFill>
                <a:latin typeface="Helvetica" pitchFamily="2" charset="0"/>
              </a:rPr>
              <a:t>PR,D89,114008 </a:t>
            </a:r>
            <a:endParaRPr lang="en-US" altLang="en-US" sz="1400" dirty="0">
              <a:latin typeface="Helvetica" pitchFamily="2" charset="0"/>
            </a:endParaRPr>
          </a:p>
        </p:txBody>
      </p:sp>
      <p:graphicFrame>
        <p:nvGraphicFramePr>
          <p:cNvPr id="5" name="Object 15">
            <a:extLst>
              <a:ext uri="{FF2B5EF4-FFF2-40B4-BE49-F238E27FC236}">
                <a16:creationId xmlns:a16="http://schemas.microsoft.com/office/drawing/2014/main" id="{4940BD90-E586-AFB8-4437-CACE2ABDB3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393561"/>
              </p:ext>
            </p:extLst>
          </p:nvPr>
        </p:nvGraphicFramePr>
        <p:xfrm>
          <a:off x="2057400" y="3886200"/>
          <a:ext cx="6731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44500" imgH="203200" progId="Equation.3">
                  <p:embed/>
                </p:oleObj>
              </mc:Choice>
              <mc:Fallback>
                <p:oleObj name="Equation" r:id="rId12" imgW="444500" imgH="203200" progId="Equation.3">
                  <p:embed/>
                  <p:pic>
                    <p:nvPicPr>
                      <p:cNvPr id="5" name="Object 15">
                        <a:extLst>
                          <a:ext uri="{FF2B5EF4-FFF2-40B4-BE49-F238E27FC236}">
                            <a16:creationId xmlns:a16="http://schemas.microsoft.com/office/drawing/2014/main" id="{4940BD90-E586-AFB8-4437-CACE2ABDB3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886200"/>
                        <a:ext cx="6731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232E580F-FB8D-E0C2-2C23-960B227944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4800600"/>
            <a:ext cx="3324225" cy="119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10AF5D03-EF42-12DB-ABD8-E291A9D22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257800"/>
            <a:ext cx="76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 sz="1600" dirty="0">
                <a:solidFill>
                  <a:srgbClr val="FF0000"/>
                </a:solidFill>
                <a:latin typeface="Lucida Grande" panose="020B0600040502020204" pitchFamily="34" charset="0"/>
              </a:rPr>
              <a:t>ρ</a:t>
            </a:r>
            <a:r>
              <a:rPr lang="en-US" altLang="en-US" sz="1600" dirty="0">
                <a:solidFill>
                  <a:srgbClr val="FF0000"/>
                </a:solidFill>
                <a:latin typeface="Comic Sans MS" panose="030F0902030302020204" pitchFamily="66" charset="0"/>
              </a:rPr>
              <a:t>, </a:t>
            </a:r>
            <a:r>
              <a:rPr lang="en-US" altLang="en-US" sz="16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ω</a:t>
            </a:r>
            <a:endParaRPr lang="en-US" altLang="en-US" sz="16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AB61E003-566D-CE4E-9796-558486A61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071646"/>
            <a:ext cx="990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FF0000"/>
                </a:solidFill>
                <a:latin typeface="Comic Sans MS" panose="030F0902030302020204" pitchFamily="66" charset="0"/>
              </a:rPr>
              <a:t>a</a:t>
            </a:r>
            <a:r>
              <a:rPr lang="en-US" altLang="en-US" sz="1600" baseline="-25000" dirty="0">
                <a:solidFill>
                  <a:srgbClr val="FF0000"/>
                </a:solidFill>
                <a:latin typeface="Comic Sans MS" panose="030F0902030302020204" pitchFamily="66" charset="0"/>
              </a:rPr>
              <a:t>0</a:t>
            </a:r>
            <a:r>
              <a:rPr lang="en-US" altLang="en-US" sz="1600" dirty="0">
                <a:solidFill>
                  <a:srgbClr val="FF0000"/>
                </a:solidFill>
                <a:latin typeface="Comic Sans MS" panose="030F0902030302020204" pitchFamily="66" charset="0"/>
              </a:rPr>
              <a:t>, a</a:t>
            </a:r>
            <a:r>
              <a:rPr lang="en-US" altLang="en-US" sz="1600" baseline="-25000" dirty="0">
                <a:solidFill>
                  <a:srgbClr val="FF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63901A-20B2-CF74-CAB4-C2E3CF0C9889}"/>
              </a:ext>
            </a:extLst>
          </p:cNvPr>
          <p:cNvSpPr txBox="1"/>
          <p:nvPr/>
        </p:nvSpPr>
        <p:spPr>
          <a:xfrm>
            <a:off x="228600" y="601980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dirty="0">
                <a:solidFill>
                  <a:srgbClr val="008600"/>
                </a:solidFill>
                <a:latin typeface="Helvetica" pitchFamily="2" charset="0"/>
              </a:rPr>
              <a:t>Gasser, Leutwyler 84; </a:t>
            </a:r>
            <a:r>
              <a:rPr lang="en-US" altLang="en-US" sz="1400" dirty="0" err="1">
                <a:solidFill>
                  <a:srgbClr val="008600"/>
                </a:solidFill>
                <a:latin typeface="Helvetica" pitchFamily="2" charset="0"/>
              </a:rPr>
              <a:t>Ecler</a:t>
            </a:r>
            <a:r>
              <a:rPr lang="en-US" altLang="en-US" sz="1400" dirty="0">
                <a:solidFill>
                  <a:srgbClr val="008600"/>
                </a:solidFill>
                <a:latin typeface="Helvetica" pitchFamily="2" charset="0"/>
              </a:rPr>
              <a:t>, Gasser, </a:t>
            </a:r>
            <a:r>
              <a:rPr lang="en-US" altLang="en-US" sz="1400" dirty="0" err="1">
                <a:solidFill>
                  <a:srgbClr val="008600"/>
                </a:solidFill>
                <a:latin typeface="Helvetica" pitchFamily="2" charset="0"/>
              </a:rPr>
              <a:t>Pich</a:t>
            </a:r>
            <a:r>
              <a:rPr lang="en-US" altLang="en-US" sz="1400" dirty="0">
                <a:solidFill>
                  <a:srgbClr val="008600"/>
                </a:solidFill>
                <a:latin typeface="Helvetica" pitchFamily="2" charset="0"/>
              </a:rPr>
              <a:t>, de Rafael1989; Donoghue, Ramirez, Valencia 1989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00DCB-3D6C-E26C-883D-001A44EFD3E5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0FF08-F388-F74B-526B-2A3B049A6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C357767-5E28-AC41-A9E3-FC2EB50091A2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28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23" name="Rectangle 6">
            <a:extLst>
              <a:ext uri="{FF2B5EF4-FFF2-40B4-BE49-F238E27FC236}">
                <a16:creationId xmlns:a16="http://schemas.microsoft.com/office/drawing/2014/main" id="{ECB3E0D7-905C-1FE1-41C9-5CFFCAE8B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3269301"/>
            <a:ext cx="3683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sym typeface="Symbol" pitchFamily="2" charset="2"/>
              </a:rPr>
              <a:t>B</a:t>
            </a:r>
            <a:r>
              <a:rPr lang="en-US" altLang="en-US" dirty="0">
                <a:solidFill>
                  <a:srgbClr val="000000"/>
                </a:solidFill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’</a:t>
            </a:r>
            <a:endParaRPr lang="en-US" altLang="en-US" dirty="0"/>
          </a:p>
        </p:txBody>
      </p:sp>
      <p:sp>
        <p:nvSpPr>
          <p:cNvPr id="34827" name="Picture 2">
            <a:extLst>
              <a:ext uri="{FF2B5EF4-FFF2-40B4-BE49-F238E27FC236}">
                <a16:creationId xmlns:a16="http://schemas.microsoft.com/office/drawing/2014/main" id="{C0DEDC2E-1BF2-05FE-B62B-FEA9D760B790}"/>
              </a:ext>
            </a:extLst>
          </p:cNvPr>
          <p:cNvSpPr>
            <a:spLocks noChangeAspect="1"/>
          </p:cNvSpPr>
          <p:nvPr/>
        </p:nvSpPr>
        <p:spPr bwMode="auto">
          <a:xfrm>
            <a:off x="685800" y="1092200"/>
            <a:ext cx="1828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828" name="Rectangle 6">
            <a:extLst>
              <a:ext uri="{FF2B5EF4-FFF2-40B4-BE49-F238E27FC236}">
                <a16:creationId xmlns:a16="http://schemas.microsoft.com/office/drawing/2014/main" id="{67250543-5C5C-DEF7-D234-2FA72FF1C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3730" y="4000179"/>
            <a:ext cx="268288" cy="3381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000000"/>
                </a:solidFill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</a:t>
            </a:r>
            <a:r>
              <a:rPr lang="en-US" altLang="en-US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4832" name="Rectangle 2">
            <a:extLst>
              <a:ext uri="{FF2B5EF4-FFF2-40B4-BE49-F238E27FC236}">
                <a16:creationId xmlns:a16="http://schemas.microsoft.com/office/drawing/2014/main" id="{0A952CDC-EFDD-A308-5673-8D126A65B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194" y="4452937"/>
            <a:ext cx="17922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8000"/>
                </a:solidFill>
                <a:latin typeface="Helvetica" pitchFamily="2" charset="0"/>
              </a:rPr>
              <a:t>PL, B221, 80 (1989)</a:t>
            </a:r>
          </a:p>
          <a:p>
            <a:pPr eaLnBrk="1" hangingPunct="1"/>
            <a:r>
              <a:rPr lang="is-IS" altLang="en-US" sz="1400" dirty="0">
                <a:solidFill>
                  <a:srgbClr val="008000"/>
                </a:solidFill>
                <a:latin typeface="Helvetica" pitchFamily="2" charset="0"/>
              </a:rPr>
              <a:t>PR,D89,114008 </a:t>
            </a:r>
          </a:p>
          <a:p>
            <a:pPr eaLnBrk="1" hangingPunct="1"/>
            <a:endParaRPr lang="en-US" altLang="en-US" sz="1400" dirty="0">
              <a:solidFill>
                <a:srgbClr val="008000"/>
              </a:solidFill>
              <a:latin typeface="Helvetica" pitchFamily="2" charset="0"/>
            </a:endParaRPr>
          </a:p>
          <a:p>
            <a:pPr eaLnBrk="1" hangingPunct="1"/>
            <a:endParaRPr lang="en-US" altLang="en-US" sz="1400" dirty="0">
              <a:latin typeface="Helvetica" pitchFamily="2" charset="0"/>
            </a:endParaRPr>
          </a:p>
        </p:txBody>
      </p:sp>
      <p:pic>
        <p:nvPicPr>
          <p:cNvPr id="34833" name="Picture 2">
            <a:extLst>
              <a:ext uri="{FF2B5EF4-FFF2-40B4-BE49-F238E27FC236}">
                <a16:creationId xmlns:a16="http://schemas.microsoft.com/office/drawing/2014/main" id="{37398DFC-D04C-83BD-B317-8BB5485E8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" y="3378519"/>
            <a:ext cx="1828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398A730E-2FBF-4D87-187C-27C77BD5D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92556"/>
            <a:ext cx="5257800" cy="526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DB5207E7-C4A3-0209-9533-2C5040198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2" y="2724150"/>
            <a:ext cx="2643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r>
              <a:rPr lang="en-US" altLang="en-US" dirty="0">
                <a:solidFill>
                  <a:srgbClr val="000000"/>
                </a:solidFill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 B</a:t>
            </a:r>
            <a:r>
              <a:rPr lang="en-US" altLang="en-US" dirty="0">
                <a:solidFill>
                  <a:srgbClr val="000000"/>
                </a:solidFill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’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</a:t>
            </a:r>
            <a:r>
              <a:rPr lang="en-US" altLang="ja-JP" baseline="300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0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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E8A3E9D-EE9A-BD1D-6A61-DAC6D1DA906E}"/>
              </a:ext>
            </a:extLst>
          </p:cNvPr>
          <p:cNvSpPr txBox="1">
            <a:spLocks/>
          </p:cNvSpPr>
          <p:nvPr/>
        </p:nvSpPr>
        <p:spPr bwMode="auto">
          <a:xfrm>
            <a:off x="609600" y="3048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en-US" altLang="en-US" sz="28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JEF Experimental Reach for B</a:t>
            </a:r>
            <a:r>
              <a:rPr lang="en-US" altLang="en-US" sz="28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ＭＳ Ｐゴシック" panose="020B0600070205080204" pitchFamily="34" charset="-128"/>
              </a:rPr>
              <a:t>’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25F005-73BC-69DA-4041-E15157860194}"/>
              </a:ext>
            </a:extLst>
          </p:cNvPr>
          <p:cNvSpPr txBox="1"/>
          <p:nvPr/>
        </p:nvSpPr>
        <p:spPr>
          <a:xfrm>
            <a:off x="304800" y="892314"/>
            <a:ext cx="8839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A search for a leptophobic dark B</a:t>
            </a:r>
            <a:r>
              <a:rPr lang="en-US" alt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’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boson coupled to baryon number is complementary to ongoing searches for a dark photon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554D0D9-6756-8237-830B-CE50409C45B4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8915" name="Slide Number Placeholder 13">
            <a:extLst>
              <a:ext uri="{FF2B5EF4-FFF2-40B4-BE49-F238E27FC236}">
                <a16:creationId xmlns:a16="http://schemas.microsoft.com/office/drawing/2014/main" id="{A3A26CDE-3EE1-8B31-B2B9-7ADBE2695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E1BB7D7-1397-F048-9265-2487FCC30319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29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6866" name="Picture 1">
            <a:extLst>
              <a:ext uri="{FF2B5EF4-FFF2-40B4-BE49-F238E27FC236}">
                <a16:creationId xmlns:a16="http://schemas.microsoft.com/office/drawing/2014/main" id="{DA69018B-26AA-CCDD-4003-667B652D4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914400"/>
            <a:ext cx="43148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>
            <a:extLst>
              <a:ext uri="{FF2B5EF4-FFF2-40B4-BE49-F238E27FC236}">
                <a16:creationId xmlns:a16="http://schemas.microsoft.com/office/drawing/2014/main" id="{89BD2F4A-152C-85F3-3E60-79D1551BB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8200"/>
            <a:ext cx="44926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7777ED-FEE3-C140-5419-229B95F63B51}"/>
              </a:ext>
            </a:extLst>
          </p:cNvPr>
          <p:cNvSpPr txBox="1"/>
          <p:nvPr/>
        </p:nvSpPr>
        <p:spPr>
          <a:xfrm>
            <a:off x="5334000" y="609600"/>
            <a:ext cx="4495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9900CC"/>
                </a:solidFill>
                <a:latin typeface="Helvetica"/>
                <a:ea typeface="+mn-ea"/>
                <a:cs typeface="Helvetica"/>
                <a:sym typeface="Symbol"/>
              </a:rPr>
              <a:t></a:t>
            </a:r>
            <a:r>
              <a:rPr lang="en-US" sz="1200" dirty="0" err="1">
                <a:solidFill>
                  <a:srgbClr val="9900CC"/>
                </a:solidFill>
                <a:latin typeface="Helvetica"/>
                <a:ea typeface="+mn-ea"/>
                <a:cs typeface="Helvetica"/>
                <a:sym typeface="Symbol"/>
              </a:rPr>
              <a:t>PTh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/>
                <a:ea typeface="+mn-ea"/>
                <a:cs typeface="Helvetica"/>
                <a:sym typeface="Symbol"/>
              </a:rPr>
              <a:t> by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Helvetica"/>
                <a:ea typeface="+mn-ea"/>
                <a:cs typeface="Helvetica"/>
                <a:sym typeface="Symbol"/>
              </a:rPr>
              <a:t>Oset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  et al., Phys. Rev. D77, 073001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75404ED5-592C-9B39-9966-1EF61F71B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-76200"/>
            <a:ext cx="845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Projected JEF on SM Allowed </a:t>
            </a:r>
            <a:r>
              <a:rPr lang="el-GR" altLang="en-US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η→</a:t>
            </a:r>
            <a:r>
              <a:rPr lang="el-GR" altLang="en-US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sym typeface="Symbol" pitchFamily="2" charset="2"/>
              </a:rPr>
              <a:t></a:t>
            </a:r>
            <a:r>
              <a:rPr lang="en-US" altLang="en-US" sz="2400" baseline="300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sym typeface="Symbol" pitchFamily="2" charset="2"/>
              </a:rPr>
              <a:t>0</a:t>
            </a:r>
            <a:r>
              <a:rPr lang="el-GR" altLang="en-US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sym typeface="Symbol" pitchFamily="2" charset="2"/>
              </a:rPr>
              <a:t></a:t>
            </a:r>
            <a:endParaRPr lang="en-US" altLang="en-US" sz="240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48540144-7FAB-96ED-63E6-8F5457EE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46688"/>
            <a:ext cx="88392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336600"/>
                </a:solidFill>
                <a:latin typeface="Helvetica" pitchFamily="2" charset="0"/>
              </a:rPr>
              <a:t>We measure both BR and Dalitz distribution    </a:t>
            </a:r>
          </a:p>
          <a:p>
            <a:pPr eaLnBrk="1" hangingPunct="1">
              <a:buClr>
                <a:srgbClr val="000000"/>
              </a:buClr>
              <a:buFont typeface="Wingdings" pitchFamily="2" charset="2"/>
              <a:buChar char="u"/>
            </a:pPr>
            <a:r>
              <a:rPr lang="en-US" altLang="en-US" sz="1800">
                <a:solidFill>
                  <a:srgbClr val="FF0000"/>
                </a:solidFill>
                <a:latin typeface="Helvetica" pitchFamily="2" charset="0"/>
              </a:rPr>
              <a:t>model-independent determination of two LEC</a:t>
            </a:r>
            <a:r>
              <a:rPr lang="ja-JP" altLang="en-US" sz="1800">
                <a:solidFill>
                  <a:srgbClr val="FF0000"/>
                </a:solidFill>
                <a:latin typeface="Helvetica" pitchFamily="2" charset="0"/>
              </a:rPr>
              <a:t>’</a:t>
            </a:r>
            <a:r>
              <a:rPr lang="en-US" altLang="ja-JP" sz="1800">
                <a:solidFill>
                  <a:srgbClr val="FF0000"/>
                </a:solidFill>
                <a:latin typeface="Helvetica" pitchFamily="2" charset="0"/>
              </a:rPr>
              <a:t>s </a:t>
            </a:r>
            <a:r>
              <a:rPr lang="en-US" altLang="ja-JP" sz="1800">
                <a:solidFill>
                  <a:srgbClr val="000000"/>
                </a:solidFill>
                <a:latin typeface="Helvetica" pitchFamily="2" charset="0"/>
              </a:rPr>
              <a:t>of the O(p</a:t>
            </a:r>
            <a:r>
              <a:rPr lang="en-US" altLang="ja-JP" sz="1800" baseline="30000">
                <a:solidFill>
                  <a:srgbClr val="000000"/>
                </a:solidFill>
                <a:latin typeface="Helvetica" pitchFamily="2" charset="0"/>
              </a:rPr>
              <a:t>6</a:t>
            </a:r>
            <a:r>
              <a:rPr lang="en-US" altLang="ja-JP" sz="1800">
                <a:solidFill>
                  <a:srgbClr val="000000"/>
                </a:solidFill>
                <a:latin typeface="Helvetica" pitchFamily="2" charset="0"/>
              </a:rPr>
              <a:t>) counter- terms</a:t>
            </a:r>
            <a:endParaRPr lang="en-US" altLang="ja-JP" sz="1800">
              <a:solidFill>
                <a:srgbClr val="FF0000"/>
              </a:solidFill>
              <a:latin typeface="Helvetica" pitchFamily="2" charset="0"/>
            </a:endParaRPr>
          </a:p>
          <a:p>
            <a:pPr eaLnBrk="1" hangingPunct="1">
              <a:buClr>
                <a:srgbClr val="000000"/>
              </a:buClr>
              <a:buFont typeface="Wingdings" pitchFamily="2" charset="2"/>
              <a:buChar char="u"/>
            </a:pPr>
            <a:r>
              <a:rPr lang="en-US" altLang="en-US" sz="1800">
                <a:solidFill>
                  <a:srgbClr val="FF0000"/>
                </a:solidFill>
                <a:latin typeface="Helvetica" pitchFamily="2" charset="0"/>
              </a:rPr>
              <a:t>probe the role of scalar resonances to calculate other unknown  </a:t>
            </a:r>
            <a:r>
              <a:rPr lang="en-US" altLang="ja-JP" sz="1800">
                <a:solidFill>
                  <a:srgbClr val="000000"/>
                </a:solidFill>
                <a:latin typeface="Helvetica" pitchFamily="2" charset="0"/>
              </a:rPr>
              <a:t>O(p</a:t>
            </a:r>
            <a:r>
              <a:rPr lang="en-US" altLang="ja-JP" sz="1800" baseline="30000">
                <a:solidFill>
                  <a:srgbClr val="000000"/>
                </a:solidFill>
                <a:latin typeface="Helvetica" pitchFamily="2" charset="0"/>
              </a:rPr>
              <a:t>6</a:t>
            </a:r>
            <a:r>
              <a:rPr lang="en-US" altLang="ja-JP" sz="1800">
                <a:solidFill>
                  <a:srgbClr val="000000"/>
                </a:solidFill>
                <a:latin typeface="Helvetica" pitchFamily="2" charset="0"/>
              </a:rPr>
              <a:t>) LEC’s</a:t>
            </a:r>
            <a:endParaRPr lang="en-US" altLang="en-US" sz="1800">
              <a:solidFill>
                <a:srgbClr val="FF0000"/>
              </a:solidFill>
              <a:latin typeface="Helvetica" pitchFamily="2" charset="0"/>
            </a:endParaRPr>
          </a:p>
          <a:p>
            <a:pPr eaLnBrk="1" hangingPunct="1">
              <a:buClr>
                <a:srgbClr val="000000"/>
              </a:buClr>
            </a:pPr>
            <a:endParaRPr lang="en-US" altLang="en-US" sz="180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1258D6-62F6-6BCB-D92A-C5C26C403C2A}"/>
              </a:ext>
            </a:extLst>
          </p:cNvPr>
          <p:cNvSpPr txBox="1"/>
          <p:nvPr/>
        </p:nvSpPr>
        <p:spPr>
          <a:xfrm>
            <a:off x="304800" y="609600"/>
            <a:ext cx="4495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Helvetica"/>
                <a:ea typeface="+mn-ea"/>
                <a:cs typeface="Helvetica"/>
                <a:sym typeface="Symbol"/>
              </a:rPr>
              <a:t>J.N. Ng and D.J. Peters,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Phys. Rev. D47, 4939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F239E4-F458-EE0D-3EBE-F34303DE2B5B}"/>
              </a:ext>
            </a:extLst>
          </p:cNvPr>
          <p:cNvSpPr/>
          <p:nvPr/>
        </p:nvSpPr>
        <p:spPr>
          <a:xfrm>
            <a:off x="2514600" y="6172200"/>
            <a:ext cx="2808288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95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ＭＳ Ｐゴシック" charset="0"/>
                <a:cs typeface="Helvetica"/>
                <a:hlinkClick r:id="rId5"/>
              </a:rPr>
              <a:t>J. Bijnens, talk at AFCI workshop </a:t>
            </a:r>
            <a:endParaRPr lang="en-US" sz="1400" dirty="0">
              <a:latin typeface="Helvetica"/>
              <a:ea typeface="ＭＳ Ｐゴシック" charset="0"/>
              <a:cs typeface="Helvetica"/>
            </a:endParaRPr>
          </a:p>
        </p:txBody>
      </p:sp>
    </p:spTree>
  </p:cSld>
  <p:clrMapOvr>
    <a:masterClrMapping/>
  </p:clrMapOvr>
  <p:transition advTm="89529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57B920-82D2-4721-9E22-55A6323AD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6E283B0-AE56-5645-94DD-8FE4950437DF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3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4" name="Rectangle 2">
            <a:extLst>
              <a:ext uri="{FF2B5EF4-FFF2-40B4-BE49-F238E27FC236}">
                <a16:creationId xmlns:a16="http://schemas.microsoft.com/office/drawing/2014/main" id="{9CC7D0BB-6D45-27AC-507A-98D34BAEDC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17500"/>
            <a:ext cx="8229600" cy="444500"/>
          </a:xfrm>
        </p:spPr>
        <p:txBody>
          <a:bodyPr/>
          <a:lstStyle/>
          <a:p>
            <a:pPr algn="ctr" eaLnBrk="1" hangingPunct="1"/>
            <a:r>
              <a:rPr lang="en-US" altLang="en-US" sz="3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en-US" alt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Low-Energy QCD Symmetries and Light Mesons</a:t>
            </a:r>
          </a:p>
        </p:txBody>
      </p:sp>
      <p:graphicFrame>
        <p:nvGraphicFramePr>
          <p:cNvPr id="59395" name="Object 2">
            <a:extLst>
              <a:ext uri="{FF2B5EF4-FFF2-40B4-BE49-F238E27FC236}">
                <a16:creationId xmlns:a16="http://schemas.microsoft.com/office/drawing/2014/main" id="{289B95F1-84C8-446D-DB97-D8D21D26CC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1514" y="1558926"/>
          <a:ext cx="382428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5643800" imgH="4978400" progId="Equation.3">
                  <p:embed/>
                </p:oleObj>
              </mc:Choice>
              <mc:Fallback>
                <p:oleObj name="Equation" r:id="rId4" imgW="45643800" imgH="4978400" progId="Equation.3">
                  <p:embed/>
                  <p:pic>
                    <p:nvPicPr>
                      <p:cNvPr id="59395" name="Object 2">
                        <a:extLst>
                          <a:ext uri="{FF2B5EF4-FFF2-40B4-BE49-F238E27FC236}">
                            <a16:creationId xmlns:a16="http://schemas.microsoft.com/office/drawing/2014/main" id="{289B95F1-84C8-446D-DB97-D8D21D26CC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" y="1558926"/>
                        <a:ext cx="3824287" cy="3460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Rectangle 3">
            <a:extLst>
              <a:ext uri="{FF2B5EF4-FFF2-40B4-BE49-F238E27FC236}">
                <a16:creationId xmlns:a16="http://schemas.microsoft.com/office/drawing/2014/main" id="{62E33401-DF23-6BB2-BDF0-C61FAC871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143000"/>
            <a:ext cx="77724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QCD </a:t>
            </a:r>
            <a:r>
              <a:rPr lang="en-US" altLang="en-US" sz="1800" b="1" dirty="0" err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Lagrangian</a:t>
            </a:r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 in Chiral limit (m</a:t>
            </a:r>
            <a:r>
              <a:rPr lang="en-US" altLang="en-US" sz="1800" b="1" baseline="-250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q</a:t>
            </a:r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→0) is invariant under:</a:t>
            </a: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</a:pPr>
            <a:endParaRPr lang="en-US" altLang="en-US" sz="1800" dirty="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pic>
        <p:nvPicPr>
          <p:cNvPr id="59397" name="Picture 4" descr="liping_physics_nov30_3">
            <a:extLst>
              <a:ext uri="{FF2B5EF4-FFF2-40B4-BE49-F238E27FC236}">
                <a16:creationId xmlns:a16="http://schemas.microsoft.com/office/drawing/2014/main" id="{909ACEFF-E695-322F-4729-3454254C743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60500"/>
            <a:ext cx="47244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Rectangle 3">
            <a:extLst>
              <a:ext uri="{FF2B5EF4-FFF2-40B4-BE49-F238E27FC236}">
                <a16:creationId xmlns:a16="http://schemas.microsoft.com/office/drawing/2014/main" id="{457581CA-090E-0D89-615B-B6C611335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908300"/>
            <a:ext cx="41148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A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(1)</a:t>
            </a: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 is explicitly broken:</a:t>
            </a: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</a:pP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     (Chiral anomalies) 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Non-zero mass of </a:t>
            </a:r>
            <a:r>
              <a:rPr lang="en-US" altLang="en-US" sz="1800" baseline="-250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0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l-GR" altLang="en-US" sz="1800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</a:t>
            </a:r>
            <a:r>
              <a:rPr lang="en-US" altLang="en-US" sz="1800" baseline="30000">
                <a:solidFill>
                  <a:srgbClr val="000000"/>
                </a:solidFill>
                <a:latin typeface="Helvetica" pitchFamily="2" charset="0"/>
              </a:rPr>
              <a:t>0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</a:rPr>
              <a:t>→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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), 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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</a:rPr>
              <a:t>→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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), 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</a:t>
            </a:r>
            <a:r>
              <a:rPr lang="el-GR" altLang="ja-JP" sz="1800">
                <a:solidFill>
                  <a:srgbClr val="000000"/>
                </a:solidFill>
                <a:latin typeface="Helvetica" pitchFamily="2" charset="0"/>
              </a:rPr>
              <a:t>→</a:t>
            </a:r>
            <a:r>
              <a:rPr lang="el-GR" altLang="ja-JP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</a:t>
            </a:r>
            <a:r>
              <a:rPr lang="en-US" altLang="ja-JP" sz="1800">
                <a:solidFill>
                  <a:srgbClr val="000000"/>
                </a:solidFill>
                <a:latin typeface="Helvetica" pitchFamily="2" charset="0"/>
              </a:rPr>
              <a:t>)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endParaRPr lang="en-US" altLang="en-US" sz="1800" baseline="-2500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</a:pPr>
            <a:endParaRPr lang="en-US" altLang="en-US" sz="180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sp>
        <p:nvSpPr>
          <p:cNvPr id="59399" name="Rectangle 3">
            <a:extLst>
              <a:ext uri="{FF2B5EF4-FFF2-40B4-BE49-F238E27FC236}">
                <a16:creationId xmlns:a16="http://schemas.microsoft.com/office/drawing/2014/main" id="{27FCEE61-487E-065C-8154-DC5C3807A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032000"/>
            <a:ext cx="4114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Chiral symmetry 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L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(3)xSU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R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 </a:t>
            </a: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spontaneously breaks to 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SU(3)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8 Goldstone Bosons (GB)</a:t>
            </a:r>
            <a:endParaRPr lang="en-US" altLang="en-US" sz="180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sp>
        <p:nvSpPr>
          <p:cNvPr id="59400" name="Rectangle 3">
            <a:extLst>
              <a:ext uri="{FF2B5EF4-FFF2-40B4-BE49-F238E27FC236}">
                <a16:creationId xmlns:a16="http://schemas.microsoft.com/office/drawing/2014/main" id="{AA2602BB-4FB4-964E-FE18-B69E47AEF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292600"/>
            <a:ext cx="4495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L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(3)xSU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R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</a:t>
            </a: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 and 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SU(3) </a:t>
            </a: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are explicitly broken: 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GB are massive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Mixing of </a:t>
            </a:r>
            <a:r>
              <a:rPr lang="en-US" altLang="en-US" sz="1800" baseline="300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0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, , 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</a:t>
            </a:r>
            <a:endParaRPr lang="en-US" altLang="en-US" sz="1800" baseline="3000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endParaRPr lang="en-US" altLang="en-US" sz="1800" baseline="3000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6F4D6C2A-ABF9-448B-AEA4-5F102A7BC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707576"/>
            <a:ext cx="8077200" cy="646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lvl="1" eaLnBrk="1" hangingPunct="1">
              <a:buClr>
                <a:srgbClr val="0000FF"/>
              </a:buClr>
            </a:pP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</a:rPr>
              <a:t>The </a:t>
            </a:r>
            <a:r>
              <a:rPr lang="el-GR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π</a:t>
            </a:r>
            <a:r>
              <a:rPr lang="en-US" altLang="en-US" sz="1800" b="1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l-GR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η</a:t>
            </a: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l-GR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η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 </a:t>
            </a:r>
            <a:r>
              <a:rPr lang="en-US" altLang="ja-JP" sz="18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1800" b="1">
                <a:solidFill>
                  <a:srgbClr val="000000"/>
                </a:solidFill>
                <a:latin typeface="Helvetica" pitchFamily="2" charset="0"/>
              </a:rPr>
              <a:t>system provides a rich laboratory to study the  symmetry structure of low-energy QCD.</a:t>
            </a:r>
            <a:endParaRPr lang="en-US" altLang="en-US" sz="1800" b="1">
              <a:solidFill>
                <a:srgbClr val="000000"/>
              </a:solidFill>
              <a:latin typeface="Helvetica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4057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DB0ADAF-FAAB-E7E0-8944-65C6EED53020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90818" name="Rectangle 2">
            <a:extLst>
              <a:ext uri="{FF2B5EF4-FFF2-40B4-BE49-F238E27FC236}">
                <a16:creationId xmlns:a16="http://schemas.microsoft.com/office/drawing/2014/main" id="{74DFA920-5D72-407A-52F9-9EA0655D87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" y="403224"/>
            <a:ext cx="83058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cs typeface="Helvetica"/>
              </a:rPr>
              <a:t>Test Charge Conjugation Invariance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/>
              <a:cs typeface="Helvetica"/>
              <a:sym typeface="Symbo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0819" name="Rectangle 3">
                <a:extLst>
                  <a:ext uri="{FF2B5EF4-FFF2-40B4-BE49-F238E27FC236}">
                    <a16:creationId xmlns:a16="http://schemas.microsoft.com/office/drawing/2014/main" id="{DC228273-452C-8D6E-776B-5EA0053184BB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52400" y="2209800"/>
                <a:ext cx="4648200" cy="2438400"/>
              </a:xfrm>
            </p:spPr>
            <p:txBody>
              <a:bodyPr/>
              <a:lstStyle/>
              <a:p>
                <a:pPr eaLnBrk="1" hangingPunct="1">
                  <a:lnSpc>
                    <a:spcPct val="80000"/>
                  </a:lnSpc>
                  <a:buSzPct val="80000"/>
                  <a:buFont typeface="Wingdings" charset="2"/>
                  <a:buChar char="u"/>
                  <a:defRPr/>
                </a:pPr>
                <a:r>
                  <a:rPr lang="en-US" sz="2000" dirty="0">
                    <a:latin typeface="Helvetica"/>
                    <a:cs typeface="Helvetica"/>
                  </a:rPr>
                  <a:t>C is maximally violated in the weak force and is well tested.</a:t>
                </a:r>
              </a:p>
              <a:p>
                <a:pPr eaLnBrk="1" hangingPunct="1">
                  <a:lnSpc>
                    <a:spcPct val="80000"/>
                  </a:lnSpc>
                  <a:buSzPct val="80000"/>
                  <a:buFont typeface="Wingdings" charset="2"/>
                  <a:buChar char="u"/>
                  <a:defRPr/>
                </a:pPr>
                <a:endParaRPr lang="en-US" sz="2000" i="1" dirty="0">
                  <a:latin typeface="Helvetica"/>
                  <a:cs typeface="Helvetica"/>
                </a:endParaRPr>
              </a:p>
              <a:p>
                <a:pPr>
                  <a:buSzPct val="80000"/>
                  <a:buFont typeface="Wingdings" charset="2"/>
                  <a:buChar char="u"/>
                  <a:defRPr/>
                </a:pPr>
                <a:r>
                  <a:rPr lang="en-US" sz="2000" dirty="0">
                    <a:latin typeface="Helvetica"/>
                    <a:cs typeface="Helvetica"/>
                  </a:rPr>
                  <a:t>Assumed in SM for electromagnetic and strong forces, but </a:t>
                </a:r>
                <a:r>
                  <a:rPr lang="en-US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/>
                    <a:cs typeface="Helvetica"/>
                  </a:rPr>
                  <a:t>it is not experimentally well tested  </a:t>
                </a:r>
              </a:p>
              <a:p>
                <a:pPr marL="0" indent="0">
                  <a:buSzPct val="80000"/>
                  <a:buFontTx/>
                  <a:buNone/>
                  <a:defRPr/>
                </a:pPr>
                <a:r>
                  <a:rPr lang="en-US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/>
                    <a:cs typeface="Helvetica"/>
                  </a:rPr>
                  <a:t>    (current direct constraint: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Λ</m:t>
                    </m:r>
                    <m:r>
                      <a:rPr lang="el-GR" sz="2000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≥1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/>
                    <a:cs typeface="Helvetica"/>
                  </a:rPr>
                  <a:t> GeV)</a:t>
                </a:r>
              </a:p>
              <a:p>
                <a:pPr>
                  <a:buSzPct val="80000"/>
                  <a:buFont typeface="Wingdings" charset="2"/>
                  <a:buChar char="u"/>
                  <a:defRPr/>
                </a:pPr>
                <a:endPara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/>
                  <a:cs typeface="Helvetica"/>
                </a:endParaRPr>
              </a:p>
              <a:p>
                <a:pPr>
                  <a:buClr>
                    <a:srgbClr val="FF0000"/>
                  </a:buClr>
                  <a:buFontTx/>
                  <a:buNone/>
                  <a:defRPr/>
                </a:pPr>
                <a:endParaRPr lang="en-US" sz="2000" dirty="0">
                  <a:solidFill>
                    <a:srgbClr val="0095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/>
                  <a:cs typeface="Helvetica"/>
                </a:endParaRPr>
              </a:p>
              <a:p>
                <a:pPr>
                  <a:buClr>
                    <a:srgbClr val="FF0000"/>
                  </a:buClr>
                  <a:buFontTx/>
                  <a:buNone/>
                  <a:defRPr/>
                </a:pPr>
                <a:endParaRPr lang="en-US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cs typeface="+mn-cs"/>
                </a:endParaRPr>
              </a:p>
              <a:p>
                <a:pPr marL="0" indent="0" eaLnBrk="1" hangingPunct="1">
                  <a:lnSpc>
                    <a:spcPct val="80000"/>
                  </a:lnSpc>
                  <a:buClr>
                    <a:srgbClr val="FF0000"/>
                  </a:buClr>
                  <a:buFontTx/>
                  <a:buNone/>
                  <a:defRPr/>
                </a:pPr>
                <a:endParaRPr lang="en-US" sz="2000" dirty="0">
                  <a:solidFill>
                    <a:srgbClr val="FF0000"/>
                  </a:solidFill>
                  <a:effectLst/>
                  <a:latin typeface="Comic Sans MS" charset="0"/>
                  <a:cs typeface="+mn-cs"/>
                  <a:sym typeface="Symbol" charset="0"/>
                </a:endParaRPr>
              </a:p>
              <a:p>
                <a:pPr eaLnBrk="1" hangingPunct="1">
                  <a:lnSpc>
                    <a:spcPct val="80000"/>
                  </a:lnSpc>
                  <a:buClr>
                    <a:srgbClr val="FF0000"/>
                  </a:buClr>
                  <a:buFont typeface="Wingdings" charset="0"/>
                  <a:buChar char="q"/>
                  <a:defRPr/>
                </a:pPr>
                <a:endParaRPr lang="en-US" sz="2000" dirty="0">
                  <a:latin typeface="Comic Sans MS" charset="0"/>
                  <a:cs typeface="+mn-cs"/>
                </a:endParaRPr>
              </a:p>
              <a:p>
                <a:pPr eaLnBrk="1" hangingPunct="1">
                  <a:lnSpc>
                    <a:spcPct val="80000"/>
                  </a:lnSpc>
                  <a:buClr>
                    <a:srgbClr val="FF0000"/>
                  </a:buClr>
                  <a:buFont typeface="Wingdings" charset="0"/>
                  <a:buChar char="q"/>
                  <a:defRPr/>
                </a:pPr>
                <a:endParaRPr lang="en-US" sz="1800" dirty="0">
                  <a:latin typeface="Comic Sans MS" charset="0"/>
                  <a:cs typeface="+mn-cs"/>
                </a:endParaRPr>
              </a:p>
            </p:txBody>
          </p:sp>
        </mc:Choice>
        <mc:Fallback xmlns="">
          <p:sp>
            <p:nvSpPr>
              <p:cNvPr id="290819" name="Rectangle 3">
                <a:extLst>
                  <a:ext uri="{FF2B5EF4-FFF2-40B4-BE49-F238E27FC236}">
                    <a16:creationId xmlns:a16="http://schemas.microsoft.com/office/drawing/2014/main" id="{DC228273-452C-8D6E-776B-5EA0053184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2400" y="2209800"/>
                <a:ext cx="4648200" cy="2438400"/>
              </a:xfrm>
              <a:blipFill>
                <a:blip r:embed="rId4"/>
                <a:stretch>
                  <a:fillRect l="-817" t="-3627" r="-1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EE8CF-EC18-37F6-6E72-509B54A6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C2DC5CF-81C2-CB48-9CCF-77C0F0BFC184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30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4A69F74-1F42-7932-0750-D0C158CCBCB8}"/>
              </a:ext>
            </a:extLst>
          </p:cNvPr>
          <p:cNvGraphicFramePr>
            <a:graphicFrameLocks noGrp="1"/>
          </p:cNvGraphicFramePr>
          <p:nvPr/>
        </p:nvGraphicFramePr>
        <p:xfrm>
          <a:off x="5105400" y="1770063"/>
          <a:ext cx="3810000" cy="3792539"/>
        </p:xfrm>
        <a:graphic>
          <a:graphicData uri="http://schemas.openxmlformats.org/drawingml/2006/table">
            <a:tbl>
              <a:tblPr/>
              <a:tblGrid>
                <a:gridCol w="858838">
                  <a:extLst>
                    <a:ext uri="{9D8B030D-6E8A-4147-A177-3AD203B41FA5}">
                      <a16:colId xmlns:a16="http://schemas.microsoft.com/office/drawing/2014/main" val="778846756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1192691574"/>
                    </a:ext>
                  </a:extLst>
                </a:gridCol>
                <a:gridCol w="1131887">
                  <a:extLst>
                    <a:ext uri="{9D8B030D-6E8A-4147-A177-3AD203B41FA5}">
                      <a16:colId xmlns:a16="http://schemas.microsoft.com/office/drawing/2014/main" val="1511742634"/>
                    </a:ext>
                  </a:extLst>
                </a:gridCol>
              </a:tblGrid>
              <a:tr h="685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Mode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2FF82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Branching Ratio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(upper limit)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2FF82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No.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’s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2FF82">
                        <a:alpha val="5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972331"/>
                  </a:ext>
                </a:extLst>
              </a:tr>
              <a:tr h="414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3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&lt; 1.6•10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-5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3                      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5868010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π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endParaRPr kumimoji="0" lang="en-US" altLang="en-US" sz="16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&lt; 9•10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-5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057691"/>
                  </a:ext>
                </a:extLst>
              </a:tr>
              <a:tr h="558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2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π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&lt; 5•10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-4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5                      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709345"/>
                  </a:ext>
                </a:extLst>
              </a:tr>
              <a:tr h="685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3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γπ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Nothing published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929772"/>
                  </a:ext>
                </a:extLst>
              </a:tr>
              <a:tr h="4699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3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π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&lt; 6•10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-5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7                       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8493010"/>
                  </a:ext>
                </a:extLst>
              </a:tr>
              <a:tr h="579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3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2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π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Nothing published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419275"/>
                  </a:ext>
                </a:extLst>
              </a:tr>
            </a:tbl>
          </a:graphicData>
        </a:graphic>
      </p:graphicFrame>
      <p:sp>
        <p:nvSpPr>
          <p:cNvPr id="40995" name="Rectangle 7">
            <a:extLst>
              <a:ext uri="{FF2B5EF4-FFF2-40B4-BE49-F238E27FC236}">
                <a16:creationId xmlns:a16="http://schemas.microsoft.com/office/drawing/2014/main" id="{698A81A4-7A6B-8F77-FC87-F9078E354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277935"/>
            <a:ext cx="3459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  <a:latin typeface="Helvetica" pitchFamily="2" charset="0"/>
              </a:rPr>
              <a:t>C Violating </a:t>
            </a:r>
            <a:r>
              <a:rPr lang="el-GR" altLang="en-US" dirty="0">
                <a:solidFill>
                  <a:srgbClr val="FF0000"/>
                </a:solidFill>
                <a:latin typeface="Helvetica" pitchFamily="2" charset="0"/>
              </a:rPr>
              <a:t>η</a:t>
            </a:r>
            <a:r>
              <a:rPr lang="en-US" altLang="en-US" dirty="0">
                <a:solidFill>
                  <a:srgbClr val="FF0000"/>
                </a:solidFill>
                <a:latin typeface="Helvetica" pitchFamily="2" charset="0"/>
              </a:rPr>
              <a:t>  neutral decays </a:t>
            </a:r>
            <a:endParaRPr lang="en-US" altLang="en-US" dirty="0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C9CA-BEBE-2F6C-1E80-D8D67B7C4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514600"/>
            <a:ext cx="2743200" cy="347663"/>
          </a:xfrm>
          <a:prstGeom prst="rect">
            <a:avLst/>
          </a:prstGeom>
          <a:solidFill>
            <a:srgbClr val="FF0000">
              <a:alpha val="1215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0695686"/>
      </p:ext>
    </p:extLst>
  </p:cSld>
  <p:clrMapOvr>
    <a:masterClrMapping/>
  </p:clrMapOvr>
  <p:transition advTm="7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364D5B4-A055-461E-B078-F03A5EF15E3A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66B1-D082-4C9E-B0D4-F868842D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29C83B26-798D-44E0-BF88-1C9D89B041BB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31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3315" name="Picture 7">
            <a:extLst>
              <a:ext uri="{FF2B5EF4-FFF2-40B4-BE49-F238E27FC236}">
                <a16:creationId xmlns:a16="http://schemas.microsoft.com/office/drawing/2014/main" id="{CDB65893-E76C-494E-8F5E-23DFDF90902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85800"/>
            <a:ext cx="4572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3F34FB2-3B7B-4987-9EAF-97F458067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82000" cy="381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Experimental Improvement </a:t>
            </a:r>
            <a:r>
              <a:rPr lang="is-I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on C-violating </a:t>
            </a:r>
            <a:r>
              <a:rPr lang="is-I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η→3γ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3317" name="TextBox 5">
            <a:extLst>
              <a:ext uri="{FF2B5EF4-FFF2-40B4-BE49-F238E27FC236}">
                <a16:creationId xmlns:a16="http://schemas.microsoft.com/office/drawing/2014/main" id="{CC40A6C1-0AF2-48E5-93BA-511784A2B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51215"/>
            <a:ext cx="4724400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u"/>
            </a:pPr>
            <a:r>
              <a:rPr lang="en-US" altLang="en-US" sz="2000" dirty="0">
                <a:latin typeface="Helvetica" panose="020B0604020202020204" pitchFamily="34" charset="0"/>
              </a:rPr>
              <a:t>SM contribution: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</a:rPr>
              <a:t>    BR(</a:t>
            </a:r>
            <a:r>
              <a:rPr lang="el-G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η→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l-GR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γ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) &lt;10</a:t>
            </a:r>
            <a:r>
              <a:rPr lang="en-US" altLang="en-US" sz="2000" baseline="30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-19 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via P-violating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weak interaction.</a:t>
            </a:r>
            <a:endParaRPr lang="en-US" altLang="en-US" sz="2000" dirty="0">
              <a:solidFill>
                <a:srgbClr val="FF0000"/>
              </a:solidFill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u"/>
            </a:pPr>
            <a:endParaRPr lang="en-US" altLang="en-US" sz="2000" dirty="0">
              <a:solidFill>
                <a:srgbClr val="FF0000"/>
              </a:solidFill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u"/>
            </a:pP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</a:rPr>
              <a:t> A calculation 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due to  new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physics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</a:rPr>
              <a:t> by 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Tarasov suggests: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BR(3)&lt; 10</a:t>
            </a:r>
            <a:r>
              <a:rPr lang="en-US" altLang="en-US" sz="2000" baseline="30000" dirty="0">
                <a:solidFill>
                  <a:srgbClr val="FF0000"/>
                </a:solidFill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-2</a:t>
            </a:r>
            <a:r>
              <a:rPr lang="en-US" altLang="en-US" sz="16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Helvetica" panose="020B060402020202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 </a:t>
            </a:r>
            <a:r>
              <a:rPr lang="en-US" altLang="en-US" sz="1400" dirty="0">
                <a:solidFill>
                  <a:srgbClr val="008600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Sov.J.Nucl.Phys.,5,445 (1967)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u"/>
            </a:pPr>
            <a:endParaRPr lang="en-US" altLang="en-US" sz="1400" dirty="0">
              <a:solidFill>
                <a:srgbClr val="0086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2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3318" name="Rectangle 8">
            <a:extLst>
              <a:ext uri="{FF2B5EF4-FFF2-40B4-BE49-F238E27FC236}">
                <a16:creationId xmlns:a16="http://schemas.microsoft.com/office/drawing/2014/main" id="{A4558E34-2707-4D42-8C92-EAADDBA9F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895600"/>
            <a:ext cx="9906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solidFill>
                <a:schemeClr val="tx1"/>
              </a:solidFill>
            </a:endParaRPr>
          </a:p>
        </p:txBody>
      </p:sp>
      <p:sp>
        <p:nvSpPr>
          <p:cNvPr id="13319" name="TextBox 9">
            <a:extLst>
              <a:ext uri="{FF2B5EF4-FFF2-40B4-BE49-F238E27FC236}">
                <a16:creationId xmlns:a16="http://schemas.microsoft.com/office/drawing/2014/main" id="{9411A683-698D-4984-B0B4-C07C6C8D6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18135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</a:rPr>
              <a:t>Proj. JEF</a:t>
            </a:r>
          </a:p>
        </p:txBody>
      </p:sp>
      <p:sp>
        <p:nvSpPr>
          <p:cNvPr id="13320" name="Right Arrow 10">
            <a:extLst>
              <a:ext uri="{FF2B5EF4-FFF2-40B4-BE49-F238E27FC236}">
                <a16:creationId xmlns:a16="http://schemas.microsoft.com/office/drawing/2014/main" id="{BAB1863A-ABE5-47DB-808F-79CC3D86BA92}"/>
              </a:ext>
            </a:extLst>
          </p:cNvPr>
          <p:cNvSpPr>
            <a:spLocks noChangeArrowheads="1"/>
          </p:cNvSpPr>
          <p:nvPr/>
        </p:nvSpPr>
        <p:spPr bwMode="auto">
          <a:xfrm rot="-1276213">
            <a:off x="6711950" y="2992438"/>
            <a:ext cx="685800" cy="165100"/>
          </a:xfrm>
          <a:prstGeom prst="rightArrow">
            <a:avLst>
              <a:gd name="adj1" fmla="val 50000"/>
              <a:gd name="adj2" fmla="val 49846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solidFill>
                <a:schemeClr val="tx1"/>
              </a:solidFill>
            </a:endParaRPr>
          </a:p>
        </p:txBody>
      </p:sp>
      <p:sp>
        <p:nvSpPr>
          <p:cNvPr id="13321" name="Rectangle 1">
            <a:extLst>
              <a:ext uri="{FF2B5EF4-FFF2-40B4-BE49-F238E27FC236}">
                <a16:creationId xmlns:a16="http://schemas.microsoft.com/office/drawing/2014/main" id="{4F836796-BB3A-4E13-8AF7-FE5518FAC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876800"/>
            <a:ext cx="5791200" cy="10156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</a:rPr>
              <a:t>Improve BR upper limit by one order of magnitude to directly tighten the constraint on CVPC new physics</a:t>
            </a:r>
            <a:endParaRPr lang="en-US" altLang="en-US" sz="2000" dirty="0">
              <a:solidFill>
                <a:schemeClr val="tx1"/>
              </a:solidFill>
              <a:latin typeface="Helvetica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7AF888-1F5F-2B7C-1F7D-222286CEF6AC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1880145-F65F-49FA-B147-88F68857C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21" y="215900"/>
            <a:ext cx="8304179" cy="47625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Status of the JEF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4944E-B9EB-4695-922A-BA083006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74460-99FE-49BD-BEED-26E4A50E385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69515C-2832-498B-8A40-BA1832858494}"/>
              </a:ext>
            </a:extLst>
          </p:cNvPr>
          <p:cNvSpPr/>
          <p:nvPr/>
        </p:nvSpPr>
        <p:spPr>
          <a:xfrm>
            <a:off x="-381000" y="5235714"/>
            <a:ext cx="50791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1" indent="-457200">
              <a:spcBef>
                <a:spcPct val="20000"/>
              </a:spcBef>
              <a:buClr>
                <a:srgbClr val="000000"/>
              </a:buClr>
              <a:buFont typeface="+mj-lt"/>
              <a:buAutoNum type="arabicPeriod" startAt="2"/>
            </a:pPr>
            <a:r>
              <a:rPr 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Commissioning of FCAL-II and data taking with FCAL-II are scheduled to start in Jan 2025.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47B116-665E-47CF-B8EF-5AFF727DD741}"/>
              </a:ext>
            </a:extLst>
          </p:cNvPr>
          <p:cNvSpPr/>
          <p:nvPr/>
        </p:nvSpPr>
        <p:spPr>
          <a:xfrm>
            <a:off x="6708742" y="1371600"/>
            <a:ext cx="25571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Undergraduate workforce 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938E8A-3C94-B9E5-3354-0742229F7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717" y="1760975"/>
            <a:ext cx="2587283" cy="125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75F546-7FD3-AA7E-61D8-A760B480FD57}"/>
              </a:ext>
            </a:extLst>
          </p:cNvPr>
          <p:cNvSpPr/>
          <p:nvPr/>
        </p:nvSpPr>
        <p:spPr>
          <a:xfrm>
            <a:off x="-215962" y="1657290"/>
            <a:ext cx="4267200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28575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1596 PbWO</a:t>
            </a:r>
            <a:r>
              <a:rPr lang="en-US" sz="1800" kern="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1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modules are developed to replace ~400 Pb-glass modules.</a:t>
            </a:r>
          </a:p>
          <a:p>
            <a:pPr marL="685800" lvl="1" indent="-28575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Installation of the upgraded FCAL-II has been on-going since Mar 2023 and will be completed by the end of 2024.</a:t>
            </a:r>
          </a:p>
          <a:p>
            <a:pPr marL="685800" lvl="1" indent="-28575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Over 40 undergraduate students from 11 institutes were trained by involving in this project.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1B36F0-CEE7-12EE-C6CE-4469436E4380}"/>
              </a:ext>
            </a:extLst>
          </p:cNvPr>
          <p:cNvSpPr txBox="1"/>
          <p:nvPr/>
        </p:nvSpPr>
        <p:spPr>
          <a:xfrm>
            <a:off x="76200" y="897342"/>
            <a:ext cx="78998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Developed  an u</a:t>
            </a:r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pgraded FCAL-II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 a PbWO</a:t>
            </a:r>
            <a:r>
              <a:rPr lang="en-US" baseline="-25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insert</a:t>
            </a:r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F7F485-6CC1-255B-F0FB-5451FE3F1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910" y="3962400"/>
            <a:ext cx="2268090" cy="2233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6ED5D5-4962-ABF6-48B2-831AB15C2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609" y="3991908"/>
            <a:ext cx="2150191" cy="17992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AAF6A5-D70D-F512-BC2E-01BCFF5F2B93}"/>
              </a:ext>
            </a:extLst>
          </p:cNvPr>
          <p:cNvSpPr txBox="1"/>
          <p:nvPr/>
        </p:nvSpPr>
        <p:spPr>
          <a:xfrm>
            <a:off x="7360852" y="3623846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Oct 6, 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707791-B83C-746B-09E4-AB6340D70B1D}"/>
              </a:ext>
            </a:extLst>
          </p:cNvPr>
          <p:cNvSpPr txBox="1"/>
          <p:nvPr/>
        </p:nvSpPr>
        <p:spPr>
          <a:xfrm>
            <a:off x="5033825" y="3697610"/>
            <a:ext cx="1443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May 2023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6A0ACA-35B9-C00A-4F6C-517C808155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4260" y="1657940"/>
            <a:ext cx="2277007" cy="155250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8128259-3E80-46ED-B90D-1D13258CCF27}"/>
              </a:ext>
            </a:extLst>
          </p:cNvPr>
          <p:cNvSpPr/>
          <p:nvPr/>
        </p:nvSpPr>
        <p:spPr>
          <a:xfrm>
            <a:off x="4083920" y="2927381"/>
            <a:ext cx="221406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PbWO</a:t>
            </a:r>
            <a:r>
              <a:rPr lang="en-US" sz="1200" kern="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1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module (2x2x20 cm</a:t>
            </a:r>
            <a:r>
              <a:rPr lang="en-US" sz="1200" kern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sz="1200" dirty="0"/>
          </a:p>
          <a:p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30EF9B2-81A8-7591-0B1D-2A47FE1651A4}"/>
              </a:ext>
            </a:extLst>
          </p:cNvPr>
          <p:cNvSpPr/>
          <p:nvPr/>
        </p:nvSpPr>
        <p:spPr>
          <a:xfrm>
            <a:off x="4019652" y="1641157"/>
            <a:ext cx="2271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Pb-glass module (4x4x45 cm</a:t>
            </a:r>
            <a:r>
              <a:rPr lang="en-US" sz="1200" kern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sz="1200" dirty="0"/>
          </a:p>
          <a:p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3117F1B-D111-C7DF-1A5E-3D4055575883}"/>
              </a:ext>
            </a:extLst>
          </p:cNvPr>
          <p:cNvCxnSpPr>
            <a:cxnSpLocks/>
          </p:cNvCxnSpPr>
          <p:nvPr/>
        </p:nvCxnSpPr>
        <p:spPr bwMode="auto">
          <a:xfrm flipH="1">
            <a:off x="4792209" y="1967065"/>
            <a:ext cx="222367" cy="4731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4AA65F-ED1E-B259-00A6-60ABC5169A26}"/>
              </a:ext>
            </a:extLst>
          </p:cNvPr>
          <p:cNvCxnSpPr/>
          <p:nvPr/>
        </p:nvCxnSpPr>
        <p:spPr bwMode="auto">
          <a:xfrm flipV="1">
            <a:off x="4572000" y="2743200"/>
            <a:ext cx="213796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034934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>
            <a:extLst>
              <a:ext uri="{FF2B5EF4-FFF2-40B4-BE49-F238E27FC236}">
                <a16:creationId xmlns:a16="http://schemas.microsoft.com/office/drawing/2014/main" id="{ABA583A1-D7E2-452B-88E6-A8EE80D60B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077200" cy="457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4611" name="Rectangle 3">
                <a:extLst>
                  <a:ext uri="{FF2B5EF4-FFF2-40B4-BE49-F238E27FC236}">
                    <a16:creationId xmlns:a16="http://schemas.microsoft.com/office/drawing/2014/main" id="{18C5BD78-DD5B-40CD-8659-C847F9C2BD6C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52400" y="717893"/>
                <a:ext cx="8763000" cy="5759108"/>
              </a:xfrm>
            </p:spPr>
            <p:txBody>
              <a:bodyPr/>
              <a:lstStyle/>
              <a:p>
                <a:pPr eaLnBrk="1" hangingPunct="1">
                  <a:lnSpc>
                    <a:spcPct val="80000"/>
                  </a:lnSpc>
                  <a:buClrTx/>
                  <a:buSzPct val="80000"/>
                  <a:buFont typeface="Wingdings" panose="05000000000000000000" pitchFamily="2" charset="2"/>
                  <a:buChar char="u"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</a:rPr>
                  <a:t>Light pseudoscalar mesons offer a sensitive probe to test </a:t>
                </a:r>
                <a:r>
                  <a:rPr lang="en-US" altLang="en-US" sz="2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fundamental symmetries</a:t>
                </a: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</a:rPr>
                  <a:t> and to search for new physics beyond  the standard model.</a:t>
                </a:r>
              </a:p>
              <a:p>
                <a:pPr eaLnBrk="1" hangingPunct="1">
                  <a:lnSpc>
                    <a:spcPct val="80000"/>
                  </a:lnSpc>
                  <a:buSzPct val="80000"/>
                  <a:buFontTx/>
                  <a:buNone/>
                  <a:defRPr/>
                </a:pPr>
                <a:endParaRPr lang="en-US" altLang="en-US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  <a:sym typeface="Symbol" panose="05050102010706020507" pitchFamily="18" charset="2"/>
                </a:endParaRPr>
              </a:p>
              <a:p>
                <a:pPr eaLnBrk="1" hangingPunct="1">
                  <a:lnSpc>
                    <a:spcPct val="80000"/>
                  </a:lnSpc>
                  <a:buSzPct val="80000"/>
                  <a:buFont typeface="Wingdings" panose="05000000000000000000" pitchFamily="2" charset="2"/>
                  <a:buChar char="u"/>
                  <a:defRPr/>
                </a:pPr>
                <a:r>
                  <a:rPr lang="en-US" altLang="en-US" sz="2000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PrimEx</a:t>
                </a:r>
                <a:r>
                  <a:rPr lang="en-US" altLang="en-US" sz="2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 </a:t>
                </a:r>
                <a:r>
                  <a:rPr lang="en-US" altLang="en-US" sz="2000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Primakoff</a:t>
                </a:r>
                <a:r>
                  <a:rPr lang="en-US" altLang="en-US" sz="2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 program</a:t>
                </a:r>
              </a:p>
              <a:p>
                <a:pPr marL="0" indent="0" eaLnBrk="1" hangingPunct="1">
                  <a:lnSpc>
                    <a:spcPct val="80000"/>
                  </a:lnSpc>
                  <a:buSzPct val="80000"/>
                  <a:buNone/>
                  <a:defRPr/>
                </a:pPr>
                <a:r>
                  <a:rPr lang="en-US" altLang="en-US" sz="2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      </a:t>
                </a: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has been in progress @ 6&amp;12 GeV </a:t>
                </a:r>
              </a:p>
              <a:p>
                <a:pPr marL="571500" lvl="1" indent="-171450" eaLnBrk="1" hangingPunct="1">
                  <a:lnSpc>
                    <a:spcPct val="80000"/>
                  </a:lnSpc>
                  <a:buSzPct val="80000"/>
                  <a:buFont typeface="Wingdings" pitchFamily="2" charset="2"/>
                  <a:buChar char="ü"/>
                  <a:defRPr/>
                </a:pP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The published PrimEx result on the</a:t>
                </a: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1600" i="1"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1600" i="1"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en-US" sz="1600" i="1"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 lifetime provides a stringent  test of low-energy QCD. </a:t>
                </a:r>
              </a:p>
              <a:p>
                <a:pPr marL="571500" lvl="1" indent="-171450" eaLnBrk="1" hangingPunct="1">
                  <a:lnSpc>
                    <a:spcPct val="80000"/>
                  </a:lnSpc>
                  <a:buSzPct val="80000"/>
                  <a:buFont typeface="Wingdings" pitchFamily="2" charset="2"/>
                  <a:buChar char="ü"/>
                  <a:defRPr/>
                </a:pP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Data collection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kern="1200">
                        <a:effectLst/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en-US" sz="1600" i="1" kern="120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 kern="1200" smtClean="0">
                            <a:effectLst/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sz="1600" i="1" kern="12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600" i="1" kern="12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𝛾𝛾</m:t>
                        </m:r>
                      </m:e>
                    </m:d>
                  </m:oMath>
                </a14:m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 was completed in 2022 and data analysis is in progress.</a:t>
                </a:r>
              </a:p>
              <a:p>
                <a:pPr marL="571500" lvl="1" indent="-171450" eaLnBrk="1" hangingPunct="1">
                  <a:lnSpc>
                    <a:spcPct val="80000"/>
                  </a:lnSpc>
                  <a:buSzPct val="80000"/>
                  <a:buFont typeface="Wingdings" pitchFamily="2" charset="2"/>
                  <a:buChar char="ü"/>
                  <a:defRPr/>
                </a:pP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A new experiment on 𝐹(𝜋</a:t>
                </a:r>
                <a:r>
                  <a:rPr lang="en-US" altLang="en-US" sz="1600" baseline="30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0</a:t>
                </a: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→𝛾</a:t>
                </a:r>
                <a:r>
                  <a:rPr lang="en-US" altLang="en-US" sz="1600" baseline="30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∗</a:t>
                </a: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 𝛾)  off a nuclear target is on the way.</a:t>
                </a:r>
              </a:p>
              <a:p>
                <a:pPr marL="400050" lvl="1" indent="0" eaLnBrk="1" hangingPunct="1">
                  <a:lnSpc>
                    <a:spcPct val="80000"/>
                  </a:lnSpc>
                  <a:buSzPct val="80000"/>
                  <a:buNone/>
                  <a:defRPr/>
                </a:pPr>
                <a:endParaRPr lang="en-US" altLang="en-US" sz="1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</a:endParaRPr>
              </a:p>
              <a:p>
                <a:pPr marL="400050" lvl="1" indent="0" eaLnBrk="1" hangingPunct="1">
                  <a:lnSpc>
                    <a:spcPct val="80000"/>
                  </a:lnSpc>
                  <a:buSzPct val="80000"/>
                  <a:buNone/>
                  <a:defRPr/>
                </a:pP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future JLab 22 GeV upgrade will offer new opportunities</a:t>
                </a:r>
                <a:endParaRPr lang="en-US" altLang="en-US" sz="1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  <a:sym typeface="Symbol" panose="05050102010706020507" pitchFamily="18" charset="2"/>
                </a:endParaRPr>
              </a:p>
              <a:p>
                <a:pPr marL="571500" lvl="1" indent="-171450" eaLnBrk="1" hangingPunct="1">
                  <a:lnSpc>
                    <a:spcPct val="80000"/>
                  </a:lnSpc>
                  <a:buSzPct val="80000"/>
                  <a:buFont typeface="Wingdings" pitchFamily="2" charset="2"/>
                  <a:buChar char="ü"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Helvetica" panose="020B0604020202020204" pitchFamily="34" charset="0"/>
                  </a:rPr>
                  <a:t>New generation of Primakoff experiments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Γ</m:t>
                    </m:r>
                    <m:d>
                      <m:dPr>
                        <m:ctrlP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e>
                          <m:sup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p>
                        </m:sSup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→</m:t>
                        </m:r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𝛾𝛾</m:t>
                        </m:r>
                      </m:e>
                    </m:d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Helvetica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𝐹</m:t>
                    </m:r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sSup>
                      <m:sSupPr>
                        <m:ctrlPr>
                          <a:rPr lang="en-US" sz="1600" i="1" kern="12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kern="12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1600" i="1" kern="12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i="1" kern="12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</m:t>
                    </m:r>
                    <m:sSup>
                      <m:sSupPr>
                        <m:ctrlPr>
                          <a:rPr lang="en-US" sz="1600" i="1" kern="120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kern="12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i="1" kern="1200"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S PGothic" panose="020B0600070205080204" pitchFamily="34" charset="-128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Helvetica" panose="020B0604020202020204" pitchFamily="34" charset="0"/>
                  </a:rPr>
                  <a:t> off an atomic electron target.</a:t>
                </a:r>
              </a:p>
              <a:p>
                <a:pPr marL="571500" lvl="1" indent="-171450" eaLnBrk="1" hangingPunct="1">
                  <a:lnSpc>
                    <a:spcPct val="80000"/>
                  </a:lnSpc>
                  <a:buSzPct val="80000"/>
                  <a:buFont typeface="Wingdings" pitchFamily="2" charset="2"/>
                  <a:buChar char="ü"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Helvetica" panose="020B0604020202020204" pitchFamily="34" charset="0"/>
                  </a:rPr>
                  <a:t>Improve measurements of more massive particles, such as η and ηꞌ</a:t>
                </a:r>
                <a:r>
                  <a:rPr lang="en-US" sz="1600" kern="1200" dirty="0"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, off nuclear targets.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Helvetica" panose="020B0604020202020204" pitchFamily="34" charset="0"/>
                </a:endParaRPr>
              </a:p>
              <a:p>
                <a:pPr marL="571500" lvl="1" indent="-171450" eaLnBrk="1" hangingPunct="1">
                  <a:lnSpc>
                    <a:spcPct val="80000"/>
                  </a:lnSpc>
                  <a:buSzPct val="80000"/>
                  <a:buFont typeface="Wingdings" pitchFamily="2" charset="2"/>
                  <a:buChar char="ü"/>
                  <a:defRPr/>
                </a:pPr>
                <a:r>
                  <a:rPr lang="en-US" sz="1600" kern="1200" dirty="0"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Search for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Helvetica" panose="020B0604020202020204" pitchFamily="34" charset="0"/>
                  </a:rPr>
                  <a:t> new sub-GeV gauge bosons (scalars and pseudoscalars).</a:t>
                </a:r>
              </a:p>
              <a:p>
                <a:pPr marL="400050" lvl="1" indent="0" eaLnBrk="1" hangingPunct="1">
                  <a:lnSpc>
                    <a:spcPct val="80000"/>
                  </a:lnSpc>
                  <a:buSzPct val="80000"/>
                  <a:buNone/>
                  <a:defRPr/>
                </a:pPr>
                <a:endParaRPr lang="en-US" alt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</a:endParaRPr>
              </a:p>
              <a:p>
                <a:pPr eaLnBrk="1" hangingPunct="1">
                  <a:lnSpc>
                    <a:spcPct val="80000"/>
                  </a:lnSpc>
                  <a:buSzPct val="80000"/>
                  <a:buFont typeface="Wingdings" panose="05000000000000000000" pitchFamily="2" charset="2"/>
                  <a:buChar char="u"/>
                  <a:defRPr/>
                </a:pPr>
                <a:r>
                  <a:rPr lang="en-US" altLang="en-US" sz="2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The JEF experiment  will start data collection in Jan 2025 using newly upgraded FCAL-II calorimeter with a PbWO4 insert. </a:t>
                </a:r>
              </a:p>
              <a:p>
                <a:pPr lvl="1" eaLnBrk="1" hangingPunct="1">
                  <a:lnSpc>
                    <a:spcPct val="80000"/>
                  </a:lnSpc>
                  <a:buFont typeface="Wingdings" pitchFamily="2" charset="2"/>
                  <a:buChar char="ü"/>
                  <a:defRPr/>
                </a:pP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  <a:sym typeface="Symbol" panose="05050102010706020507" pitchFamily="18" charset="2"/>
                  </a:rPr>
                  <a:t>Search for sub-GeV  hidden bosons: vector, scalar, and  ALP</a:t>
                </a:r>
              </a:p>
              <a:p>
                <a:pPr lvl="1" eaLnBrk="1" hangingPunct="1">
                  <a:lnSpc>
                    <a:spcPct val="80000"/>
                  </a:lnSpc>
                  <a:buFont typeface="Wingdings" pitchFamily="2" charset="2"/>
                  <a:buChar char="ü"/>
                  <a:defRPr/>
                </a:pP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  <a:sym typeface="Symbol" panose="05050102010706020507" pitchFamily="18" charset="2"/>
                  </a:rPr>
                  <a:t>Directly constrain CVPC new physics</a:t>
                </a:r>
              </a:p>
              <a:p>
                <a:pPr lvl="1" eaLnBrk="1" hangingPunct="1">
                  <a:lnSpc>
                    <a:spcPct val="80000"/>
                  </a:lnSpc>
                  <a:buFont typeface="Wingdings" pitchFamily="2" charset="2"/>
                  <a:buChar char="ü"/>
                  <a:defRPr/>
                </a:pP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  <a:sym typeface="Symbol" panose="05050102010706020507" pitchFamily="18" charset="2"/>
                  </a:rPr>
                  <a:t>Precision tests of low-energy QCD: the role of scalar dynamics in </a:t>
                </a:r>
                <a:r>
                  <a:rPr lang="en-US" altLang="en-US" sz="1600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  <a:sym typeface="Symbol" panose="05050102010706020507" pitchFamily="18" charset="2"/>
                  </a:rPr>
                  <a:t>ChPT</a:t>
                </a: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  <a:sym typeface="Symbol" panose="05050102010706020507" pitchFamily="18" charset="2"/>
                  </a:rPr>
                  <a:t>; transition form factors of /’ to calculate </a:t>
                </a:r>
                <a:r>
                  <a:rPr lang="en-US" altLang="en-US" sz="1600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  <a:sym typeface="Symbol" panose="05050102010706020507" pitchFamily="18" charset="2"/>
                  </a:rPr>
                  <a:t>HLbL</a:t>
                </a: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  <a:sym typeface="Symbol" panose="05050102010706020507" pitchFamily="18" charset="2"/>
                  </a:rPr>
                  <a:t> contributions in (g-2)</a:t>
                </a:r>
                <a:r>
                  <a:rPr lang="el-GR" altLang="en-US" sz="1600" baseline="-25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  <a:sym typeface="Symbol" panose="05050102010706020507" pitchFamily="18" charset="2"/>
                  </a:rPr>
                  <a:t>μ </a:t>
                </a:r>
              </a:p>
              <a:p>
                <a:pPr marL="0" indent="0" eaLnBrk="1" hangingPunct="1">
                  <a:lnSpc>
                    <a:spcPct val="80000"/>
                  </a:lnSpc>
                  <a:buNone/>
                  <a:defRPr/>
                </a:pPr>
                <a:endParaRPr lang="el-GR" alt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  <a:sym typeface="Symbol" panose="05050102010706020507" pitchFamily="18" charset="2"/>
                </a:endParaRPr>
              </a:p>
              <a:p>
                <a:pPr marL="0" indent="0" eaLnBrk="1" hangingPunct="1">
                  <a:lnSpc>
                    <a:spcPct val="80000"/>
                  </a:lnSpc>
                  <a:buNone/>
                  <a:defRPr/>
                </a:pPr>
                <a:endParaRPr lang="en-US" alt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  <a:sym typeface="Symbol" panose="05050102010706020507" pitchFamily="18" charset="2"/>
                </a:endParaRPr>
              </a:p>
              <a:p>
                <a:pPr eaLnBrk="1" hangingPunct="1">
                  <a:lnSpc>
                    <a:spcPct val="80000"/>
                  </a:lnSpc>
                  <a:buSzPct val="80000"/>
                  <a:buFont typeface="Wingdings" panose="05000000000000000000" pitchFamily="2" charset="2"/>
                  <a:buChar char="u"/>
                  <a:defRPr/>
                </a:pPr>
                <a:endParaRPr lang="en-US" alt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</a:endParaRPr>
              </a:p>
              <a:p>
                <a:pPr eaLnBrk="1" hangingPunct="1">
                  <a:lnSpc>
                    <a:spcPct val="80000"/>
                  </a:lnSpc>
                  <a:buSzPct val="80000"/>
                  <a:buFont typeface="Wingdings" panose="05000000000000000000" pitchFamily="2" charset="2"/>
                  <a:buChar char="u"/>
                  <a:defRPr/>
                </a:pPr>
                <a:endParaRPr lang="en-US" alt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buSzPct val="80000"/>
                  <a:buNone/>
                  <a:defRPr/>
                </a:pPr>
                <a:endParaRPr lang="en-US" alt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buSzPct val="80000"/>
                  <a:buNone/>
                  <a:defRPr/>
                </a:pPr>
                <a:r>
                  <a:rPr lang="en-US" altLang="en-US" sz="2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      </a:t>
                </a:r>
                <a:endParaRPr lang="en-US" altLang="en-US" sz="1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buNone/>
                  <a:defRPr/>
                </a:pPr>
                <a:endParaRPr lang="en-US" altLang="en-US" sz="1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  <a:sym typeface="Symbol" panose="05050102010706020507" pitchFamily="18" charset="2"/>
                </a:endParaRPr>
              </a:p>
              <a:p>
                <a:pPr marL="0" indent="0" eaLnBrk="1" hangingPunct="1">
                  <a:lnSpc>
                    <a:spcPct val="80000"/>
                  </a:lnSpc>
                  <a:buNone/>
                  <a:defRPr/>
                </a:pPr>
                <a:endParaRPr lang="en-US" altLang="en-US" sz="1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  <a:sym typeface="Symbol" panose="05050102010706020507" pitchFamily="18" charset="2"/>
                </a:endParaRPr>
              </a:p>
              <a:p>
                <a:pPr marL="0" indent="0" eaLnBrk="1" hangingPunct="1">
                  <a:lnSpc>
                    <a:spcPct val="80000"/>
                  </a:lnSpc>
                  <a:buNone/>
                  <a:defRPr/>
                </a:pPr>
                <a:endParaRPr lang="en-US" altLang="en-US" sz="1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  <a:sym typeface="Symbol" panose="05050102010706020507" pitchFamily="18" charset="2"/>
                </a:endParaRPr>
              </a:p>
              <a:p>
                <a:pPr eaLnBrk="1" hangingPunct="1">
                  <a:lnSpc>
                    <a:spcPct val="80000"/>
                  </a:lnSpc>
                  <a:buClr>
                    <a:srgbClr val="008600"/>
                  </a:buClr>
                  <a:buFontTx/>
                  <a:buNone/>
                  <a:defRPr/>
                </a:pPr>
                <a:endParaRPr lang="en-US" altLang="en-US" sz="1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  <a:ea typeface="MS Mincho" panose="02020609040205080304" pitchFamily="49" charset="-128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324611" name="Rectangle 3">
                <a:extLst>
                  <a:ext uri="{FF2B5EF4-FFF2-40B4-BE49-F238E27FC236}">
                    <a16:creationId xmlns:a16="http://schemas.microsoft.com/office/drawing/2014/main" id="{18C5BD78-DD5B-40CD-8659-C847F9C2BD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2400" y="717893"/>
                <a:ext cx="8763000" cy="5759108"/>
              </a:xfrm>
              <a:blipFill>
                <a:blip r:embed="rId3"/>
                <a:stretch>
                  <a:fillRect l="-348" t="-1693" r="-1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920C7B-C4A5-4931-B47C-CA57C6D43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13AEA697-DE90-4F48-B13E-2608ADA9D901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33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13947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9130A-8D67-78FF-9C22-FFB20349E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74460-99FE-49BD-BEED-26E4A50E385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9BA9591-849F-D1E7-B76C-B54D2CB7A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17500"/>
            <a:ext cx="82296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en-US" sz="3000" ker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en-US" altLang="en-US" sz="3000" ker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What is the </a:t>
            </a:r>
            <a:r>
              <a:rPr lang="en-US" altLang="en-US" sz="2800" ker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Helvetica" panose="020B0604020202020204" pitchFamily="34" charset="0"/>
              </a:rPr>
              <a:t>o</a:t>
            </a:r>
            <a:r>
              <a:rPr lang="en-US" altLang="en-US" sz="2800" ker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rigin of visible mass?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B9C54B-1956-5061-196C-9A14B76C835A}"/>
              </a:ext>
            </a:extLst>
          </p:cNvPr>
          <p:cNvSpPr txBox="1"/>
          <p:nvPr/>
        </p:nvSpPr>
        <p:spPr>
          <a:xfrm>
            <a:off x="457200" y="84337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kern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ass-generating mechanisms:</a:t>
            </a:r>
            <a:endParaRPr lang="en-US" sz="240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BE4120-0109-B009-CE6B-0C60C9901398}"/>
              </a:ext>
            </a:extLst>
          </p:cNvPr>
          <p:cNvSpPr txBox="1"/>
          <p:nvPr/>
        </p:nvSpPr>
        <p:spPr>
          <a:xfrm>
            <a:off x="485480" y="1324462"/>
            <a:ext cx="81730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b="0" i="0" u="none" strike="noStrike" kern="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Higgs boson, alone is responsible for &lt;2% of the visible mass in the universe. </a:t>
            </a:r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EC042B-A5B1-3981-E612-4A996FB495F5}"/>
              </a:ext>
            </a:extLst>
          </p:cNvPr>
          <p:cNvSpPr txBox="1"/>
          <p:nvPr/>
        </p:nvSpPr>
        <p:spPr>
          <a:xfrm>
            <a:off x="513760" y="2133600"/>
            <a:ext cx="80968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Emergent Hadron Mass (EHM) and its </a:t>
            </a:r>
            <a:r>
              <a:rPr kumimoji="0" lang="en-US" b="0" i="0" u="none" strike="noStrike" kern="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constructive interference with Higgs-boson account for &gt;98% of the visible mass.</a:t>
            </a:r>
            <a:r>
              <a:rPr kumimoji="0" lang="en-GB" b="0" i="0" u="none" strike="noStrike" kern="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643C68-E688-5DBC-82BF-7B715458A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220" y="2942738"/>
            <a:ext cx="6197244" cy="21201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02B4CD-371F-E113-7A21-C0121D3333A3}"/>
              </a:ext>
            </a:extLst>
          </p:cNvPr>
          <p:cNvSpPr txBox="1"/>
          <p:nvPr/>
        </p:nvSpPr>
        <p:spPr>
          <a:xfrm>
            <a:off x="7924800" y="3753562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(EHM)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F2E672-EF09-4290-DC1D-849DD0B31A3C}"/>
              </a:ext>
            </a:extLst>
          </p:cNvPr>
          <p:cNvSpPr txBox="1"/>
          <p:nvPr/>
        </p:nvSpPr>
        <p:spPr>
          <a:xfrm>
            <a:off x="685800" y="5467687"/>
            <a:ext cx="8077200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Complementary to proton, pseudoscalar mesons offer a unique opportunity to study the interference between two known mass generating mechanisms.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F01A96-CD1F-AF35-FD66-D68397B86419}"/>
              </a:ext>
            </a:extLst>
          </p:cNvPr>
          <p:cNvSpPr txBox="1"/>
          <p:nvPr/>
        </p:nvSpPr>
        <p:spPr>
          <a:xfrm>
            <a:off x="228600" y="4164897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200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2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Few Body Syst. 63 (2022) 2,42</a:t>
            </a:r>
          </a:p>
          <a:p>
            <a:r>
              <a:rPr lang="en-US" sz="12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Few Body Syst. 65 (2024) 2,60</a:t>
            </a:r>
          </a:p>
        </p:txBody>
      </p:sp>
    </p:spTree>
    <p:extLst>
      <p:ext uri="{BB962C8B-B14F-4D97-AF65-F5344CB8AC3E}">
        <p14:creationId xmlns:p14="http://schemas.microsoft.com/office/powerpoint/2010/main" val="299433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4" grpId="0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27AB6D-8401-099D-B92D-230DF2AF9BDC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EFE1CF-78E8-F69F-8074-5F04418E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469897"/>
          </a:xfrm>
        </p:spPr>
        <p:txBody>
          <a:bodyPr/>
          <a:lstStyle/>
          <a:p>
            <a:pPr algn="ctr"/>
            <a:r>
              <a:rPr lang="en-US" sz="320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Discrete Symmetries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E24B34-BF79-36C3-0045-4CB2A26A1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33400"/>
            <a:ext cx="8440057" cy="2161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1BCDBC-29A4-31BB-052C-CCDEE7C1D5F5}"/>
              </a:ext>
            </a:extLst>
          </p:cNvPr>
          <p:cNvSpPr txBox="1"/>
          <p:nvPr/>
        </p:nvSpPr>
        <p:spPr>
          <a:xfrm>
            <a:off x="685800" y="5867399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Class III has much weaker experimental constraint, offer an opportunity for experimental search of new physics in </a:t>
            </a:r>
            <a:r>
              <a:rPr lang="el-GR" dirty="0">
                <a:solidFill>
                  <a:srgbClr val="FF0000"/>
                </a:solidFill>
              </a:rPr>
              <a:t>η</a:t>
            </a:r>
            <a:r>
              <a:rPr lang="en-US" dirty="0">
                <a:solidFill>
                  <a:srgbClr val="FF0000"/>
                </a:solidFill>
              </a:rPr>
              <a:t> decays.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515D7C-EEA5-84AA-B6B7-2DA384D6EF62}"/>
                  </a:ext>
                </a:extLst>
              </p:cNvPr>
              <p:cNvSpPr txBox="1"/>
              <p:nvPr/>
            </p:nvSpPr>
            <p:spPr>
              <a:xfrm>
                <a:off x="685800" y="4531852"/>
                <a:ext cx="8610601" cy="13336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eaLnBrk="1" hangingPunct="1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altLang="en-US" sz="16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 C- and T-violating, and P-conserving interaction was proposed by Bernstein, Feinberg and Lee, but little theoretic progress for a long time.  </a:t>
                </a:r>
                <a:r>
                  <a:rPr lang="en-US" altLang="en-US" sz="1200" dirty="0">
                    <a:solidFill>
                      <a:srgbClr val="0086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Phys. Rev.,139, B1650 (1965)</a:t>
                </a:r>
                <a:r>
                  <a:rPr lang="en-US" alt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 </a:t>
                </a:r>
              </a:p>
              <a:p>
                <a:pPr marL="285750" indent="-285750" eaLnBrk="1" hangingPunct="1">
                  <a:buSzPct val="103000"/>
                  <a:buFont typeface="Wingdings" pitchFamily="2" charset="2"/>
                  <a:buChar char="Ø"/>
                </a:pPr>
                <a:r>
                  <a:rPr lang="en-US" altLang="en-US" sz="16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Recent new theoretic development (presented by B. </a:t>
                </a:r>
                <a:r>
                  <a:rPr lang="en-US" altLang="en-US" sz="160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Kubis</a:t>
                </a:r>
                <a:r>
                  <a:rPr lang="en-US" altLang="en-US" sz="16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this morning). </a:t>
                </a:r>
              </a:p>
              <a:p>
                <a:pPr marL="285750" indent="-285750" eaLnBrk="1" hangingPunct="1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altLang="en-US" sz="16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Electroweak radiative corrections mix class II and III, but much weaker EDM constraints.</a:t>
                </a:r>
              </a:p>
              <a:p>
                <a:pPr marL="285750" indent="-285750" eaLnBrk="1" hangingPunct="1">
                  <a:buSzPct val="100000"/>
                  <a:buFont typeface="Wingdings" panose="05000000000000000000" pitchFamily="2" charset="2"/>
                  <a:buChar char="Ø"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rPr>
                  <a:t>Examples: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l-G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l-GR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η</m:t>
                        </m:r>
                      </m:e>
                      <m:sup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(′)</m:t>
                        </m:r>
                      </m:sup>
                    </m:sSup>
                    <m:r>
                      <a:rPr kumimoji="0" lang="el-GR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3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𝛾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kumimoji="0" lang="el-GR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l-GR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η</m:t>
                        </m:r>
                      </m:e>
                      <m:sup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(′)</m:t>
                        </m:r>
                      </m:sup>
                    </m:sSup>
                    <m:r>
                      <a:rPr kumimoji="0" lang="el-GR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𝑜</m:t>
                            </m:r>
                          </m:sup>
                        </m:sSup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𝛾</m:t>
                        </m:r>
                      </m:e>
                      <m:sup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(∗)</m:t>
                        </m:r>
                      </m:sup>
                    </m:sSup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 ⋯</m:t>
                    </m:r>
                  </m:oMath>
                </a14:m>
                <a:r>
                  <a:rPr lang="en-US" alt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Lee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515D7C-EEA5-84AA-B6B7-2DA384D6E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531852"/>
                <a:ext cx="8610601" cy="1333698"/>
              </a:xfrm>
              <a:prstGeom prst="rect">
                <a:avLst/>
              </a:prstGeom>
              <a:blipFill>
                <a:blip r:embed="rId4"/>
                <a:stretch>
                  <a:fillRect l="-442" t="-943"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A50E95A-453E-38D6-0044-C8331198BC85}"/>
              </a:ext>
            </a:extLst>
          </p:cNvPr>
          <p:cNvSpPr txBox="1"/>
          <p:nvPr/>
        </p:nvSpPr>
        <p:spPr>
          <a:xfrm>
            <a:off x="495299" y="2797713"/>
            <a:ext cx="8363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Class II: </a:t>
            </a:r>
            <a:r>
              <a:rPr lang="en-US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P-, CP-violation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72AB16-D85B-FD0F-8049-C442B54A58A6}"/>
              </a:ext>
            </a:extLst>
          </p:cNvPr>
          <p:cNvSpPr txBox="1"/>
          <p:nvPr/>
        </p:nvSpPr>
        <p:spPr>
          <a:xfrm>
            <a:off x="495299" y="4171890"/>
            <a:ext cx="8363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Class III: </a:t>
            </a:r>
            <a:r>
              <a:rPr lang="en-US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C-, CP-violation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36E47D-8131-6FE3-8951-1725C3DFFDC5}"/>
                  </a:ext>
                </a:extLst>
              </p:cNvPr>
              <p:cNvSpPr txBox="1"/>
              <p:nvPr/>
            </p:nvSpPr>
            <p:spPr>
              <a:xfrm>
                <a:off x="668642" y="3200400"/>
                <a:ext cx="8363857" cy="841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QCD θ-term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Examples: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η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(′)</m:t>
                        </m:r>
                      </m:sup>
                    </m:sSup>
                    <m:r>
                      <a:rPr lang="el-GR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2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𝜋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lang="el-GR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η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(′)</m:t>
                        </m:r>
                      </m:sup>
                    </m:sSup>
                    <m:r>
                      <a:rPr lang="el-GR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𝛾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(∗)</m:t>
                        </m:r>
                      </m:sup>
                    </m:sSup>
                  </m:oMath>
                </a14:m>
                <a:endParaRPr lang="en-US" sz="160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Strong constraints from EDM measurements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36E47D-8131-6FE3-8951-1725C3DFF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42" y="3200400"/>
                <a:ext cx="8363857" cy="841256"/>
              </a:xfrm>
              <a:prstGeom prst="rect">
                <a:avLst/>
              </a:prstGeom>
              <a:blipFill>
                <a:blip r:embed="rId5"/>
                <a:stretch>
                  <a:fillRect l="-292" t="-2174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0274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2AEF39-2B6B-EC3E-0A94-4FC288094572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EFE1CF-78E8-F69F-8074-5F04418EEEF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28600" y="191636"/>
                <a:ext cx="8839200" cy="722763"/>
              </a:xfrm>
            </p:spPr>
            <p:txBody>
              <a:bodyPr/>
              <a:lstStyle/>
              <a:p>
                <a:pPr algn="ctr"/>
                <a:r>
                  <a:rPr lang="en-US" sz="240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Helvetica" pitchFamily="2" charset="0"/>
                  </a:rPr>
                  <a:t>Class III: C- and CP-Violation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sz="2400" i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Helvetica" pitchFamily="2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i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i="1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endParaRPr lang="en-US" sz="2400">
                  <a:solidFill>
                    <a:schemeClr val="bg2">
                      <a:lumMod val="60000"/>
                      <a:lumOff val="40000"/>
                    </a:schemeClr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EFE1CF-78E8-F69F-8074-5F04418EEE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" y="191636"/>
                <a:ext cx="8839200" cy="722763"/>
              </a:xfrm>
              <a:blipFill>
                <a:blip r:embed="rId3"/>
                <a:stretch>
                  <a:fillRect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66684-FA39-5B19-A1C3-A41285D37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914400"/>
            <a:ext cx="8321040" cy="1200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15E753-D9A4-F7A7-263A-4AC1D56C1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057400"/>
            <a:ext cx="2886560" cy="2249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103ACC-8496-639F-EFA3-7764DBC79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1981200"/>
            <a:ext cx="2859241" cy="22490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1824C2-5D2D-1B46-975B-68174A2B0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2220" y="1981200"/>
            <a:ext cx="2717979" cy="2184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BAF1D3-DD08-AEAD-DAEA-9454AB3B17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4292600"/>
            <a:ext cx="5795818" cy="50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0081DD-445A-70C0-F20B-2E7D82ACC479}"/>
                  </a:ext>
                </a:extLst>
              </p:cNvPr>
              <p:cNvSpPr txBox="1"/>
              <p:nvPr/>
            </p:nvSpPr>
            <p:spPr>
              <a:xfrm>
                <a:off x="457201" y="5029200"/>
                <a:ext cx="8686799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bg2">
                      <a:lumMod val="60000"/>
                      <a:lumOff val="40000"/>
                    </a:schemeClr>
                  </a:buClr>
                  <a:buSzPct val="128000"/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CP-violation from these processes is not bounded by EDM.</a:t>
                </a:r>
              </a:p>
              <a:p>
                <a:pPr>
                  <a:buClr>
                    <a:schemeClr val="bg2">
                      <a:lumMod val="60000"/>
                      <a:lumOff val="40000"/>
                    </a:schemeClr>
                  </a:buClr>
                  <a:buSzPct val="128000"/>
                </a:pPr>
                <a:endParaRPr lang="en-US" dirty="0">
                  <a:solidFill>
                    <a:srgbClr val="000000"/>
                  </a:solidFill>
                  <a:effectLst/>
                  <a:latin typeface="Helvetica" pitchFamily="2" charset="0"/>
                </a:endParaRPr>
              </a:p>
              <a:p>
                <a:pPr marL="342900" indent="-342900">
                  <a:buClr>
                    <a:schemeClr val="bg2">
                      <a:lumMod val="60000"/>
                      <a:lumOff val="40000"/>
                    </a:schemeClr>
                  </a:buClr>
                  <a:buSzPct val="128000"/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Complementary to </a:t>
                </a:r>
                <a:r>
                  <a:rPr lang="en-US" dirty="0" err="1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nEDM</a:t>
                </a:r>
                <a:r>
                  <a:rPr lang="en-US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 searches even in the case of T and P odd observables, since the flavor structure of the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is different from the nucleon.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0081DD-445A-70C0-F20B-2E7D82ACC4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5029200"/>
                <a:ext cx="8686799" cy="1631216"/>
              </a:xfrm>
              <a:prstGeom prst="rect">
                <a:avLst/>
              </a:prstGeom>
              <a:blipFill>
                <a:blip r:embed="rId9"/>
                <a:stretch>
                  <a:fillRect l="-1170" t="-7752" b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6031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FD4AB34-89A0-728D-3E65-AEA45CC10766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7B0A6-2667-312F-B07A-B240F0DE7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282A01-DA19-B193-688D-61DA8DFB5B66}"/>
              </a:ext>
            </a:extLst>
          </p:cNvPr>
          <p:cNvSpPr txBox="1"/>
          <p:nvPr/>
        </p:nvSpPr>
        <p:spPr>
          <a:xfrm>
            <a:off x="4205035" y="3962400"/>
            <a:ext cx="4786565" cy="2369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Helvetica" pitchFamily="2" charset="0"/>
              </a:rPr>
              <a:t>Dark Sector </a:t>
            </a:r>
          </a:p>
          <a:p>
            <a:pPr algn="ctr"/>
            <a:endParaRPr lang="en-US" sz="240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Helvetica" pitchFamily="2" charset="0"/>
              </a:rPr>
              <a:t>New gauge forces, bosons and fermions beyond SM.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Helvetica" pitchFamily="2" charset="0"/>
              </a:rPr>
              <a:t>The stability of dark matter can be explained by the dark charge conservation.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F4CD4A-F536-FD9C-5DF9-6A0F8C2E1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63" y="3276600"/>
            <a:ext cx="2516390" cy="3111936"/>
          </a:xfrm>
          <a:prstGeom prst="rect">
            <a:avLst/>
          </a:prstGeom>
        </p:spPr>
      </p:pic>
      <p:pic>
        <p:nvPicPr>
          <p:cNvPr id="4" name="Picture 3" descr="A Billion Tiny Pendulums Could Detect the Universe's Missing Mass | NIST">
            <a:extLst>
              <a:ext uri="{FF2B5EF4-FFF2-40B4-BE49-F238E27FC236}">
                <a16:creationId xmlns:a16="http://schemas.microsoft.com/office/drawing/2014/main" id="{EB8BFACD-3538-B2BF-AF42-18979E9B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96552"/>
            <a:ext cx="3810000" cy="285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FA4D6BF-E5C7-0B3B-A121-87FBDF6B5F96}"/>
              </a:ext>
            </a:extLst>
          </p:cNvPr>
          <p:cNvSpPr txBox="1">
            <a:spLocks/>
          </p:cNvSpPr>
          <p:nvPr/>
        </p:nvSpPr>
        <p:spPr bwMode="auto">
          <a:xfrm>
            <a:off x="457200" y="76200"/>
            <a:ext cx="8229600" cy="622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en-US" sz="3200" kern="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BSM Physics in Dark Sector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63335C-B8DC-5313-FD33-6C391EDDE31E}"/>
              </a:ext>
            </a:extLst>
          </p:cNvPr>
          <p:cNvCxnSpPr/>
          <p:nvPr/>
        </p:nvCxnSpPr>
        <p:spPr bwMode="auto">
          <a:xfrm flipV="1">
            <a:off x="3030953" y="3048000"/>
            <a:ext cx="2150647" cy="1066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F6D5508-1566-C5FB-8C89-08051C5048BD}"/>
              </a:ext>
            </a:extLst>
          </p:cNvPr>
          <p:cNvCxnSpPr/>
          <p:nvPr/>
        </p:nvCxnSpPr>
        <p:spPr bwMode="auto">
          <a:xfrm flipH="1" flipV="1">
            <a:off x="6172200" y="2819400"/>
            <a:ext cx="1752600" cy="11430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49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866182-4FD7-50CE-8E6A-1CCA8A1283CA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1595D8D-CD5A-F6B8-5E42-6406CF01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8305800" cy="622300"/>
          </a:xfrm>
        </p:spPr>
        <p:txBody>
          <a:bodyPr/>
          <a:lstStyle/>
          <a:p>
            <a:pPr algn="ctr">
              <a:defRPr/>
            </a:pPr>
            <a:r>
              <a:rPr lang="en-US" sz="2800" dirty="0">
                <a:solidFill>
                  <a:srgbClr val="0000FF"/>
                </a:solidFill>
                <a:latin typeface="Helvetica"/>
                <a:ea typeface="MS Mincho" charset="0"/>
                <a:cs typeface="Helvetica"/>
                <a:sym typeface="Symbol" charset="0"/>
              </a:rPr>
              <a:t>Portals Coupling SM and Dark Sector </a:t>
            </a:r>
            <a:br>
              <a:rPr lang="en-US" sz="2800" dirty="0">
                <a:solidFill>
                  <a:srgbClr val="0000FF"/>
                </a:solidFill>
                <a:latin typeface="Helvetica"/>
                <a:cs typeface="Helvetica"/>
              </a:rPr>
            </a:b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0C542-D977-33D9-F65C-2C0DEA76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00FD2ED-3137-2149-9E3B-9712CFC439E8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8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Oval 6">
            <a:extLst>
              <a:ext uri="{FF2B5EF4-FFF2-40B4-BE49-F238E27FC236}">
                <a16:creationId xmlns:a16="http://schemas.microsoft.com/office/drawing/2014/main" id="{D7455FB4-4144-6212-F666-E0E593607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3" y="827028"/>
            <a:ext cx="1752600" cy="1600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dirty="0"/>
          </a:p>
        </p:txBody>
      </p:sp>
      <p:sp>
        <p:nvSpPr>
          <p:cNvPr id="26629" name="Oval 7">
            <a:extLst>
              <a:ext uri="{FF2B5EF4-FFF2-40B4-BE49-F238E27FC236}">
                <a16:creationId xmlns:a16="http://schemas.microsoft.com/office/drawing/2014/main" id="{9C0C250D-ABB2-9E60-1A02-1CAD43CEC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4325" y="838200"/>
            <a:ext cx="1676400" cy="1676400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dirty="0"/>
          </a:p>
        </p:txBody>
      </p:sp>
      <p:sp>
        <p:nvSpPr>
          <p:cNvPr id="26630" name="TextBox 8">
            <a:extLst>
              <a:ext uri="{FF2B5EF4-FFF2-40B4-BE49-F238E27FC236}">
                <a16:creationId xmlns:a16="http://schemas.microsoft.com/office/drawing/2014/main" id="{043E41FB-F018-D43A-FAC5-B71049C78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79" y="1390460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Standard Model:</a:t>
            </a:r>
          </a:p>
          <a:p>
            <a:pPr algn="ctr" eaLnBrk="1" hangingPunct="1"/>
            <a:endParaRPr lang="en-US" altLang="en-US" sz="14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6631" name="TextBox 11">
            <a:extLst>
              <a:ext uri="{FF2B5EF4-FFF2-40B4-BE49-F238E27FC236}">
                <a16:creationId xmlns:a16="http://schemas.microsoft.com/office/drawing/2014/main" id="{F14B234E-310A-1BE7-4762-02A719364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371600"/>
            <a:ext cx="1905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Dark Sector:</a:t>
            </a:r>
          </a:p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Gauge Interactions?</a:t>
            </a:r>
          </a:p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Dark matter?</a:t>
            </a:r>
          </a:p>
        </p:txBody>
      </p:sp>
      <p:pic>
        <p:nvPicPr>
          <p:cNvPr id="26632" name="Picture 9">
            <a:extLst>
              <a:ext uri="{FF2B5EF4-FFF2-40B4-BE49-F238E27FC236}">
                <a16:creationId xmlns:a16="http://schemas.microsoft.com/office/drawing/2014/main" id="{5F80F416-8129-8DC9-A3E3-DA1060721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092" y="1534922"/>
            <a:ext cx="81915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57AF4E-FE56-F9BA-310E-09DDA55B7007}"/>
              </a:ext>
            </a:extLst>
          </p:cNvPr>
          <p:cNvSpPr txBox="1"/>
          <p:nvPr/>
        </p:nvSpPr>
        <p:spPr>
          <a:xfrm>
            <a:off x="304800" y="3168650"/>
            <a:ext cx="1828800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Portals:    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vector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Scalar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Fermion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ALP 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Helvetica"/>
              <a:ea typeface="ＭＳ Ｐゴシック" charset="0"/>
              <a:cs typeface="Helvetica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Helvetica"/>
              <a:ea typeface="ＭＳ Ｐゴシック" charset="0"/>
              <a:cs typeface="Helvetica"/>
            </a:endParaRPr>
          </a:p>
        </p:txBody>
      </p:sp>
      <p:graphicFrame>
        <p:nvGraphicFramePr>
          <p:cNvPr id="26634" name="Object 13">
            <a:extLst>
              <a:ext uri="{FF2B5EF4-FFF2-40B4-BE49-F238E27FC236}">
                <a16:creationId xmlns:a16="http://schemas.microsoft.com/office/drawing/2014/main" id="{04D6A69C-B659-4043-F84F-B6F73C09A4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3576638"/>
          <a:ext cx="808038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33400" imgH="254000" progId="Equation.3">
                  <p:embed/>
                </p:oleObj>
              </mc:Choice>
              <mc:Fallback>
                <p:oleObj name="Equation" r:id="rId4" imgW="533400" imgH="254000" progId="Equation.3">
                  <p:embed/>
                  <p:pic>
                    <p:nvPicPr>
                      <p:cNvPr id="26634" name="Object 13">
                        <a:extLst>
                          <a:ext uri="{FF2B5EF4-FFF2-40B4-BE49-F238E27FC236}">
                            <a16:creationId xmlns:a16="http://schemas.microsoft.com/office/drawing/2014/main" id="{04D6A69C-B659-4043-F84F-B6F73C09A4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576638"/>
                        <a:ext cx="808038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6" name="Object 16">
            <a:extLst>
              <a:ext uri="{FF2B5EF4-FFF2-40B4-BE49-F238E27FC236}">
                <a16:creationId xmlns:a16="http://schemas.microsoft.com/office/drawing/2014/main" id="{C92E4CA5-FF65-14E9-118E-F63D04E3E1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3919538"/>
          <a:ext cx="1481137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77900" imgH="228600" progId="Equation.3">
                  <p:embed/>
                </p:oleObj>
              </mc:Choice>
              <mc:Fallback>
                <p:oleObj name="Equation" r:id="rId6" imgW="977900" imgH="228600" progId="Equation.3">
                  <p:embed/>
                  <p:pic>
                    <p:nvPicPr>
                      <p:cNvPr id="26636" name="Object 16">
                        <a:extLst>
                          <a:ext uri="{FF2B5EF4-FFF2-40B4-BE49-F238E27FC236}">
                            <a16:creationId xmlns:a16="http://schemas.microsoft.com/office/drawing/2014/main" id="{C92E4CA5-FF65-14E9-118E-F63D04E3E1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919538"/>
                        <a:ext cx="1481137" cy="34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1" name="Object 21">
            <a:extLst>
              <a:ext uri="{FF2B5EF4-FFF2-40B4-BE49-F238E27FC236}">
                <a16:creationId xmlns:a16="http://schemas.microsoft.com/office/drawing/2014/main" id="{AE4B6ABF-5DFB-08CC-31D6-E8D179385C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786" y="1778288"/>
          <a:ext cx="1509713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08100" imgH="203200" progId="Equation.3">
                  <p:embed/>
                </p:oleObj>
              </mc:Choice>
              <mc:Fallback>
                <p:oleObj name="Equation" r:id="rId8" imgW="1308100" imgH="203200" progId="Equation.3">
                  <p:embed/>
                  <p:pic>
                    <p:nvPicPr>
                      <p:cNvPr id="26641" name="Object 21">
                        <a:extLst>
                          <a:ext uri="{FF2B5EF4-FFF2-40B4-BE49-F238E27FC236}">
                            <a16:creationId xmlns:a16="http://schemas.microsoft.com/office/drawing/2014/main" id="{AE4B6ABF-5DFB-08CC-31D6-E8D179385C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786" y="1778288"/>
                        <a:ext cx="1509713" cy="23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5">
            <a:extLst>
              <a:ext uri="{FF2B5EF4-FFF2-40B4-BE49-F238E27FC236}">
                <a16:creationId xmlns:a16="http://schemas.microsoft.com/office/drawing/2014/main" id="{4940BD90-E586-AFB8-4437-CACE2ABDB3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0200" y="4338161"/>
          <a:ext cx="6731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44500" imgH="203200" progId="Equation.3">
                  <p:embed/>
                </p:oleObj>
              </mc:Choice>
              <mc:Fallback>
                <p:oleObj name="Equation" r:id="rId10" imgW="444500" imgH="203200" progId="Equation.3">
                  <p:embed/>
                  <p:pic>
                    <p:nvPicPr>
                      <p:cNvPr id="5" name="Object 15">
                        <a:extLst>
                          <a:ext uri="{FF2B5EF4-FFF2-40B4-BE49-F238E27FC236}">
                            <a16:creationId xmlns:a16="http://schemas.microsoft.com/office/drawing/2014/main" id="{4940BD90-E586-AFB8-4437-CACE2ABDB3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338161"/>
                        <a:ext cx="6731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C302777-AF20-477A-D92E-75764C298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6800" y="4753738"/>
            <a:ext cx="3005628" cy="472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02E997-9855-ACC0-AD63-DF74B9B7EF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41795" y="1022597"/>
            <a:ext cx="4749800" cy="149454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F73820-3F08-A56F-079A-BC846B5FB1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18854" y="2863603"/>
            <a:ext cx="5272741" cy="68951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5163CD-DF25-E3CC-1A91-D7B2DEA7C7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41538" y="5754498"/>
            <a:ext cx="6080542" cy="322453"/>
          </a:xfrm>
          <a:prstGeom prst="rect">
            <a:avLst/>
          </a:prstGeom>
          <a:ln>
            <a:solidFill>
              <a:srgbClr val="00B0F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AAF0CC-1D34-F5F8-83D2-EEE0CBC3DAD1}"/>
                  </a:ext>
                </a:extLst>
              </p:cNvPr>
              <p:cNvSpPr txBox="1"/>
              <p:nvPr/>
            </p:nvSpPr>
            <p:spPr>
              <a:xfrm>
                <a:off x="3810000" y="3940314"/>
                <a:ext cx="5272741" cy="707886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Fermion: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</m:oMath>
                </a14:m>
                <a:endParaRPr lang="en-US" b="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  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𝑤𝑖𝑡h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𝜈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AAF0CC-1D34-F5F8-83D2-EEE0CBC3D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940314"/>
                <a:ext cx="5272741" cy="707886"/>
              </a:xfrm>
              <a:prstGeom prst="rect">
                <a:avLst/>
              </a:prstGeom>
              <a:blipFill>
                <a:blip r:embed="rId16"/>
                <a:stretch>
                  <a:fillRect l="-959" t="-3448" b="-1206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CD018A28-F2E8-82B7-A92B-5BA5F4084F30}"/>
              </a:ext>
            </a:extLst>
          </p:cNvPr>
          <p:cNvSpPr txBox="1"/>
          <p:nvPr/>
        </p:nvSpPr>
        <p:spPr>
          <a:xfrm>
            <a:off x="455595" y="6341997"/>
            <a:ext cx="7772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Phys. Rept. 945 (2022) 1-105,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arXiv:2207.06905, arXiv:2203.07651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FAEA5B-059F-12AB-77F3-49378833B0C3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C997068-5A44-4DA1-AB7E-0A01DF3A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2100"/>
            <a:ext cx="8229600" cy="393700"/>
          </a:xfrm>
        </p:spPr>
        <p:txBody>
          <a:bodyPr/>
          <a:lstStyle/>
          <a:p>
            <a:pPr algn="ctr">
              <a:defRPr/>
            </a:pPr>
            <a:r>
              <a:rPr lang="en-US" altLang="en-US" sz="28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Landscape of BSM Physics Search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71844C-DEA5-429C-92EB-3D128EAF6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2FBC9156-3A6A-4721-88DF-D1D28177DD26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9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0F6273-0DA1-43EB-8362-7ECFA0FE9DCD}"/>
              </a:ext>
            </a:extLst>
          </p:cNvPr>
          <p:cNvSpPr txBox="1"/>
          <p:nvPr/>
        </p:nvSpPr>
        <p:spPr>
          <a:xfrm>
            <a:off x="381000" y="5237163"/>
            <a:ext cx="8686800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Complementary to other types of experiments, pseudoscalar mesons</a:t>
            </a:r>
            <a:r>
              <a:rPr lang="en-US" altLang="ja-JP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offer unique sensitivity for sub-GeV new physics that are flavor-conserving and light quark-coupling.  </a:t>
            </a:r>
            <a:endParaRPr lang="en-US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F7AB68-3B9D-4677-B395-DCADD08D1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16836"/>
            <a:ext cx="6477000" cy="387851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BE4AC7-E76E-4277-BB55-E59268E10C03}"/>
              </a:ext>
            </a:extLst>
          </p:cNvPr>
          <p:cNvCxnSpPr>
            <a:cxnSpLocks/>
          </p:cNvCxnSpPr>
          <p:nvPr/>
        </p:nvCxnSpPr>
        <p:spPr bwMode="auto">
          <a:xfrm flipV="1">
            <a:off x="381000" y="4114800"/>
            <a:ext cx="16002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2424DF6-71D4-822C-74C0-A7B45C352CFC}"/>
              </a:ext>
            </a:extLst>
          </p:cNvPr>
          <p:cNvSpPr txBox="1"/>
          <p:nvPr/>
        </p:nvSpPr>
        <p:spPr>
          <a:xfrm rot="19708207">
            <a:off x="23471" y="4264165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𝜋</a:t>
            </a:r>
            <a:r>
              <a:rPr lang="el-GR" altLang="en-US" sz="2400" baseline="30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l-GR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η</a:t>
            </a:r>
            <a:r>
              <a:rPr lang="en-US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l-GR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ηꞌ</a:t>
            </a:r>
            <a:r>
              <a:rPr lang="en-US" altLang="ja-JP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C79E00-E58F-1E90-8FDF-7EC8B53B60DA}"/>
              </a:ext>
            </a:extLst>
          </p:cNvPr>
          <p:cNvSpPr txBox="1"/>
          <p:nvPr/>
        </p:nvSpPr>
        <p:spPr>
          <a:xfrm>
            <a:off x="4953000" y="4826237"/>
            <a:ext cx="46143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Rept. Prog. Phys. 79, no.12, 124201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97"/>
    </mc:Choice>
    <mc:Fallback xmlns="">
      <p:transition spd="slow" advTm="52297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3.9|57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1|23.6|7.2|3.8|11.6|1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|41.7|1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9.2|22.5|37.7|0.7"/>
</p:tagLst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4e32bd2a-1ccd-49c1-a814-de8553946415}" enabled="1" method="Standard" siteId="{22136781-9753-4c75-af28-68a078871eb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15007</TotalTime>
  <Words>2863</Words>
  <Application>Microsoft Macintosh PowerPoint</Application>
  <PresentationFormat>On-screen Show (4:3)</PresentationFormat>
  <Paragraphs>476</Paragraphs>
  <Slides>33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Calibri</vt:lpstr>
      <vt:lpstr>Cambria Math</vt:lpstr>
      <vt:lpstr>Comic Sans MS</vt:lpstr>
      <vt:lpstr>Helvetica</vt:lpstr>
      <vt:lpstr>Lucida Grande</vt:lpstr>
      <vt:lpstr>Tahoma</vt:lpstr>
      <vt:lpstr>Times New Roman</vt:lpstr>
      <vt:lpstr>Wingdings</vt:lpstr>
      <vt:lpstr>Ocean</vt:lpstr>
      <vt:lpstr>2_Ocean</vt:lpstr>
      <vt:lpstr>Equation</vt:lpstr>
      <vt:lpstr>Light Pseudoscalar Mesons Decays at JLab</vt:lpstr>
      <vt:lpstr>Open Questions in Modern Physics</vt:lpstr>
      <vt:lpstr> Low-Energy QCD Symmetries and Light Mesons</vt:lpstr>
      <vt:lpstr>PowerPoint Presentation</vt:lpstr>
      <vt:lpstr>Discrete Symmetries </vt:lpstr>
      <vt:lpstr>Class III: C- and CP-Violation in η^((′))→π^+ π^- π^0, η^′→π^+ π^- η</vt:lpstr>
      <vt:lpstr>PowerPoint Presentation</vt:lpstr>
      <vt:lpstr>Portals Coupling SM and Dark Sector  </vt:lpstr>
      <vt:lpstr>Landscape of BSM Physics Search </vt:lpstr>
      <vt:lpstr>Jefferson Lab</vt:lpstr>
      <vt:lpstr>Primakoff Effect</vt:lpstr>
      <vt:lpstr> PrimEx Primakoff Program at JLab 6 &amp; 12 GeV</vt:lpstr>
      <vt:lpstr>Status of Primakoff Program at JLab 6 &amp; 12 GeV </vt:lpstr>
      <vt:lpstr> Status of Primakoff Program at JLab 6 &amp; 12 GeV (cont.)</vt:lpstr>
      <vt:lpstr>Physics for Γ(→) Measurement </vt:lpstr>
      <vt:lpstr>PowerPoint Presentation</vt:lpstr>
      <vt:lpstr>Space-Like Transition Form Factors  (Q2 : 0.001-0.3 GeV2/c2)</vt:lpstr>
      <vt:lpstr>PowerPoint Presentation</vt:lpstr>
      <vt:lpstr>PowerPoint Presentation</vt:lpstr>
      <vt:lpstr>Projected Γ(π^0→γγ) at JLab 22 GeV with an Electron Target</vt:lpstr>
      <vt:lpstr>Improve Primakoff Measurements  of  η/ηꞌ with nuclear targets </vt:lpstr>
      <vt:lpstr>Search for sub-GeV Scalar and Pseudoscalar via Primakoff Effect  </vt:lpstr>
      <vt:lpstr>Projected Reach for a ALP at JLab 22 GeV</vt:lpstr>
      <vt:lpstr> JLab Eta Factory (JEF) Experiment at GlueX</vt:lpstr>
      <vt:lpstr>Uniqueness of JEF Experiment </vt:lpstr>
      <vt:lpstr>PowerPoint Presentation</vt:lpstr>
      <vt:lpstr>Example of a Key Channel: 0  </vt:lpstr>
      <vt:lpstr>PowerPoint Presentation</vt:lpstr>
      <vt:lpstr>PowerPoint Presentation</vt:lpstr>
      <vt:lpstr>Test Charge Conjugation Invariance</vt:lpstr>
      <vt:lpstr>Experimental Improvement on C-violating η→3γ</vt:lpstr>
      <vt:lpstr>Status of the JEF Experiment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and Outlook for Eta Rare Decays at Jlab</dc:title>
  <dc:creator>Lgan</dc:creator>
  <cp:lastModifiedBy>Gan, Liping</cp:lastModifiedBy>
  <cp:revision>1116</cp:revision>
  <cp:lastPrinted>2014-07-15T17:55:20Z</cp:lastPrinted>
  <dcterms:modified xsi:type="dcterms:W3CDTF">2024-08-25T19:25:54Z</dcterms:modified>
</cp:coreProperties>
</file>