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256" r:id="rId2"/>
    <p:sldId id="257" r:id="rId3"/>
    <p:sldId id="258" r:id="rId4"/>
    <p:sldId id="285" r:id="rId5"/>
    <p:sldId id="266" r:id="rId6"/>
    <p:sldId id="261" r:id="rId7"/>
    <p:sldId id="288" r:id="rId8"/>
    <p:sldId id="283" r:id="rId9"/>
    <p:sldId id="284" r:id="rId10"/>
    <p:sldId id="303" r:id="rId11"/>
    <p:sldId id="286" r:id="rId12"/>
    <p:sldId id="287" r:id="rId13"/>
    <p:sldId id="289" r:id="rId14"/>
    <p:sldId id="304" r:id="rId15"/>
    <p:sldId id="271" r:id="rId16"/>
    <p:sldId id="273" r:id="rId17"/>
    <p:sldId id="290" r:id="rId18"/>
    <p:sldId id="274" r:id="rId19"/>
    <p:sldId id="305" r:id="rId20"/>
    <p:sldId id="267" r:id="rId21"/>
    <p:sldId id="269" r:id="rId22"/>
    <p:sldId id="270" r:id="rId23"/>
    <p:sldId id="291" r:id="rId24"/>
    <p:sldId id="292" r:id="rId25"/>
    <p:sldId id="293" r:id="rId26"/>
    <p:sldId id="306" r:id="rId27"/>
    <p:sldId id="262" r:id="rId28"/>
    <p:sldId id="264" r:id="rId29"/>
    <p:sldId id="265" r:id="rId30"/>
    <p:sldId id="298" r:id="rId31"/>
    <p:sldId id="294" r:id="rId32"/>
    <p:sldId id="300" r:id="rId33"/>
    <p:sldId id="299" r:id="rId34"/>
    <p:sldId id="295" r:id="rId35"/>
    <p:sldId id="301" r:id="rId36"/>
    <p:sldId id="302" r:id="rId37"/>
    <p:sldId id="279" r:id="rId38"/>
    <p:sldId id="296" r:id="rId39"/>
    <p:sldId id="281" r:id="rId40"/>
    <p:sldId id="28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539C9-D56B-4BFD-AB1A-F83E70545BA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A8183-757E-417C-BC57-98D43B412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2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A8183-757E-417C-BC57-98D43B412A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8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A8183-757E-417C-BC57-98D43B412A4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7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A8183-757E-417C-BC57-98D43B412A4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0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24DC-DC38-43D1-A390-83735689C97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FD10-12BF-49A6-B8B1-54038243876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9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24DC-DC38-43D1-A390-83735689C97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FD10-12BF-49A6-B8B1-540382438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9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24DC-DC38-43D1-A390-83735689C97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FD10-12BF-49A6-B8B1-540382438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0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24DC-DC38-43D1-A390-83735689C97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FD10-12BF-49A6-B8B1-540382438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24DC-DC38-43D1-A390-83735689C97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FD10-12BF-49A6-B8B1-54038243876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7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24DC-DC38-43D1-A390-83735689C97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FD10-12BF-49A6-B8B1-540382438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24DC-DC38-43D1-A390-83735689C97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FD10-12BF-49A6-B8B1-540382438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2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24DC-DC38-43D1-A390-83735689C97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FD10-12BF-49A6-B8B1-540382438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24DC-DC38-43D1-A390-83735689C97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FD10-12BF-49A6-B8B1-540382438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1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C124DC-DC38-43D1-A390-83735689C97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BFD10-12BF-49A6-B8B1-540382438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4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124DC-DC38-43D1-A390-83735689C97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FD10-12BF-49A6-B8B1-540382438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7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C124DC-DC38-43D1-A390-83735689C97B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59BFD10-12BF-49A6-B8B1-54038243876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006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hyperlink" Target="https://www.nature.com/articles/s41567-021-01198-z" TargetMode="External"/><Relationship Id="rId7" Type="http://schemas.openxmlformats.org/officeDocument/2006/relationships/image" Target="../media/image76.png"/><Relationship Id="rId2" Type="http://schemas.openxmlformats.org/officeDocument/2006/relationships/hyperlink" Target="https://www.nature.com/articles/s41567-021-01245-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hyperlink" Target="https://arxiv.org/abs/2406.18738" TargetMode="External"/><Relationship Id="rId4" Type="http://schemas.openxmlformats.org/officeDocument/2006/relationships/hyperlink" Target="https://www.nature.com/articles/s41567-022-01781-y" TargetMode="External"/><Relationship Id="rId9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Lab and Partnership Logos | Jefferson Lab">
            <a:extLst>
              <a:ext uri="{FF2B5EF4-FFF2-40B4-BE49-F238E27FC236}">
                <a16:creationId xmlns:a16="http://schemas.microsoft.com/office/drawing/2014/main" id="{8F2CE4E1-5E6B-4FFE-2AEA-4E982EA08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52972"/>
            <a:ext cx="4233863" cy="13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3AE001-4F10-2E95-A629-C85BF8F9A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551783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/>
              <a:t>Low Q</a:t>
            </a:r>
            <a:r>
              <a:rPr lang="en-US" baseline="30000" dirty="0"/>
              <a:t>2</a:t>
            </a:r>
            <a:r>
              <a:rPr lang="en-US" dirty="0"/>
              <a:t> Spin Structure Results from</a:t>
            </a:r>
            <a:endParaRPr lang="en-US" baseline="30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EE301-90F1-6F58-D4E4-72FD439CD6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David Ruth</a:t>
            </a:r>
          </a:p>
          <a:p>
            <a:r>
              <a:rPr lang="en-US" dirty="0"/>
              <a:t>Chiral Dynamics Workshop 2024</a:t>
            </a:r>
          </a:p>
          <a:p>
            <a:r>
              <a:rPr lang="en-US" dirty="0"/>
              <a:t>8/30/24</a:t>
            </a:r>
          </a:p>
        </p:txBody>
      </p:sp>
    </p:spTree>
    <p:extLst>
      <p:ext uri="{BB962C8B-B14F-4D97-AF65-F5344CB8AC3E}">
        <p14:creationId xmlns:p14="http://schemas.microsoft.com/office/powerpoint/2010/main" val="1916947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4BA1CB-DF81-EE2F-B4D2-0F19B8B99FDE}"/>
              </a:ext>
            </a:extLst>
          </p:cNvPr>
          <p:cNvSpPr txBox="1"/>
          <p:nvPr/>
        </p:nvSpPr>
        <p:spPr>
          <a:xfrm>
            <a:off x="3223290" y="3105834"/>
            <a:ext cx="574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masis MT Pro Black" panose="02040A04050005020304" pitchFamily="18" charset="0"/>
              </a:rPr>
              <a:t>What about the </a:t>
            </a:r>
            <a:r>
              <a:rPr lang="en-US" sz="3600" b="1" dirty="0">
                <a:solidFill>
                  <a:srgbClr val="C00000"/>
                </a:solidFill>
                <a:latin typeface="Amasis MT Pro Black" panose="02040A04050005020304" pitchFamily="18" charset="0"/>
              </a:rPr>
              <a:t>proton</a:t>
            </a:r>
            <a:r>
              <a:rPr lang="en-US" sz="3600" dirty="0">
                <a:latin typeface="Amasis MT Pro Black" panose="02040A040500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8513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B8481-06D3-1251-6CA3-C78FC8E4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EG1b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43A8E-10DD-BFA8-6880-6D9D27ABD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84" y="2233722"/>
            <a:ext cx="4782265" cy="44147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As for the </a:t>
            </a:r>
            <a:r>
              <a:rPr lang="en-US" b="1" dirty="0">
                <a:solidFill>
                  <a:srgbClr val="C00000"/>
                </a:solidFill>
              </a:rPr>
              <a:t>proton</a:t>
            </a:r>
            <a:r>
              <a:rPr lang="en-US" dirty="0"/>
              <a:t>, first low Q</a:t>
            </a:r>
            <a:r>
              <a:rPr lang="en-US" baseline="30000" dirty="0"/>
              <a:t>2</a:t>
            </a:r>
            <a:r>
              <a:rPr lang="en-US" dirty="0"/>
              <a:t> results from </a:t>
            </a:r>
            <a:r>
              <a:rPr lang="en-US" dirty="0" err="1"/>
              <a:t>JLab</a:t>
            </a:r>
            <a:r>
              <a:rPr lang="en-US" dirty="0"/>
              <a:t> came from the EG1b experiment in</a:t>
            </a:r>
            <a:br>
              <a:rPr lang="en-US" dirty="0"/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Hall B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which ran in 2000-2001</a:t>
            </a:r>
            <a:endParaRPr lang="en-US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baseline="30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CLAS: </a:t>
            </a:r>
            <a:r>
              <a:rPr lang="en-US" dirty="0">
                <a:solidFill>
                  <a:schemeClr val="tx1"/>
                </a:solidFill>
              </a:rPr>
              <a:t>A large acceptance spectrometer based on a six coil toroidal superconducting magnet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Longitudinally polarized solid Ammonia (NH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or ND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) target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Polarized with </a:t>
            </a:r>
            <a:r>
              <a:rPr lang="en-US" b="1" dirty="0">
                <a:solidFill>
                  <a:srgbClr val="00B0F0"/>
                </a:solidFill>
              </a:rPr>
              <a:t>dynamic nuclear polarization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B0F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Full results published in 2017!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D82C8-2942-A5FD-85EC-845F93E78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087" y="2095674"/>
            <a:ext cx="3719602" cy="3486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CECABF-C4E6-F474-69B1-8D1DFBA12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689" y="2095674"/>
            <a:ext cx="3178143" cy="3184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8A6405-441F-CC2C-A784-DF6C1D4A7296}"/>
              </a:ext>
            </a:extLst>
          </p:cNvPr>
          <p:cNvSpPr txBox="1"/>
          <p:nvPr/>
        </p:nvSpPr>
        <p:spPr>
          <a:xfrm>
            <a:off x="7322550" y="1972563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R. </a:t>
            </a:r>
            <a:r>
              <a:rPr lang="en-US" sz="1000" b="1" dirty="0" err="1">
                <a:solidFill>
                  <a:schemeClr val="bg1">
                    <a:lumMod val="50000"/>
                  </a:schemeClr>
                </a:solidFill>
              </a:rPr>
              <a:t>Fersch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 et al.,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Phys. Rev. C 96, 065208 (2017</a:t>
            </a:r>
            <a:r>
              <a:rPr lang="en-US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)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8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19B3C-28E3-9E3E-F19F-75BF8479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EG1b Structure Function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565CF-874A-3737-452C-20907322FA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4252" y="4000051"/>
                <a:ext cx="4732338" cy="2331719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g</a:t>
                </a:r>
                <a:r>
                  <a:rPr lang="en-US" baseline="-25000" dirty="0"/>
                  <a:t>2</a:t>
                </a:r>
                <a:r>
                  <a:rPr lang="en-US" dirty="0"/>
                  <a:t> calculated with </a:t>
                </a:r>
                <a:r>
                  <a:rPr lang="en-US" dirty="0" err="1"/>
                  <a:t>Wandzura-Wilczek</a:t>
                </a:r>
                <a:r>
                  <a:rPr lang="en-US" dirty="0"/>
                  <a:t> relation:</a:t>
                </a:r>
                <a:br>
                  <a:rPr lang="en-US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𝑊𝑊</m:t>
                        </m:r>
                      </m:sup>
                    </m:sSubSup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4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g</a:t>
                </a:r>
                <a:r>
                  <a:rPr lang="en-US" baseline="-25000" dirty="0"/>
                  <a:t>2</a:t>
                </a:r>
                <a:r>
                  <a:rPr lang="en-US" baseline="30000" dirty="0"/>
                  <a:t>WW</a:t>
                </a:r>
                <a:r>
                  <a:rPr lang="en-US" dirty="0"/>
                  <a:t> is not trusted at low Q</a:t>
                </a:r>
                <a:r>
                  <a:rPr lang="en-US" baseline="30000" dirty="0"/>
                  <a:t>2</a:t>
                </a:r>
                <a:r>
                  <a:rPr lang="en-US" dirty="0"/>
                  <a:t> due to higher twist effects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F565CF-874A-3737-452C-20907322FA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4252" y="4000051"/>
                <a:ext cx="4732338" cy="2331719"/>
              </a:xfrm>
              <a:blipFill>
                <a:blip r:embed="rId2"/>
                <a:stretch>
                  <a:fillRect l="-3093" t="-13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6F492B4-AAD5-215F-0E3B-09F8DF8BF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82" y="1845734"/>
            <a:ext cx="4680168" cy="4463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052B68-02D3-B2E5-6D17-50C7DC83F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506" y="3687291"/>
            <a:ext cx="2310144" cy="251384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0B3AE58-5B30-4531-FAD9-044CAC6F4B18}"/>
              </a:ext>
            </a:extLst>
          </p:cNvPr>
          <p:cNvSpPr txBox="1">
            <a:spLocks/>
          </p:cNvSpPr>
          <p:nvPr/>
        </p:nvSpPr>
        <p:spPr>
          <a:xfrm>
            <a:off x="5185569" y="2060461"/>
            <a:ext cx="3923030" cy="14507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</a:t>
            </a:r>
            <a:r>
              <a:rPr lang="en-US" baseline="-25000" dirty="0"/>
              <a:t>1</a:t>
            </a:r>
            <a:r>
              <a:rPr lang="en-US" dirty="0"/>
              <a:t> measured directly over a very large range with excellent resolution in Q</a:t>
            </a:r>
            <a:r>
              <a:rPr lang="en-US" baseline="30000" dirty="0"/>
              <a:t>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Primarily resonance region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6E6DAA-B4CB-56C8-B82C-ACB03C7F9EC9}"/>
              </a:ext>
            </a:extLst>
          </p:cNvPr>
          <p:cNvSpPr txBox="1"/>
          <p:nvPr/>
        </p:nvSpPr>
        <p:spPr>
          <a:xfrm>
            <a:off x="3379200" y="6130986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R. </a:t>
            </a:r>
            <a:r>
              <a:rPr lang="en-US" sz="1000" b="1" dirty="0" err="1">
                <a:solidFill>
                  <a:schemeClr val="bg1">
                    <a:lumMod val="50000"/>
                  </a:schemeClr>
                </a:solidFill>
              </a:rPr>
              <a:t>Fersch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 et al.,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Phys. Rev. C 96, 065208 (2017</a:t>
            </a:r>
            <a:r>
              <a:rPr lang="en-US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)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642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7C725-2343-14C2-0053-B6B408FB4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EG1b Moment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0E7CE-2C8A-7EA1-70D5-4B823D6D31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03750" y="2239434"/>
                <a:ext cx="3637420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baseline="-25000" dirty="0"/>
                  <a:t>1 </a:t>
                </a:r>
                <a:r>
                  <a:rPr lang="en-US" dirty="0"/>
                  <a:t>approaches GDH Slope &amp; </a:t>
                </a:r>
                <a:r>
                  <a:rPr lang="en-US" dirty="0">
                    <a:solidFill>
                      <a:schemeClr val="tx1"/>
                    </a:solidFill>
                    <a:highlight>
                      <a:srgbClr val="FFFFFF"/>
                    </a:highlight>
                    <a:latin typeface="Source Sans Pro" panose="020B0503030403020204" pitchFamily="34" charset="0"/>
                  </a:rPr>
                  <a:t>𝛘</a:t>
                </a:r>
                <a:r>
                  <a:rPr lang="en-US" dirty="0"/>
                  <a:t>PT predictions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Difference between </a:t>
                </a:r>
                <a:r>
                  <a:rPr lang="en-US" i="0" dirty="0">
                    <a:solidFill>
                      <a:schemeClr val="tx1"/>
                    </a:solidFill>
                    <a:effectLst/>
                    <a:highlight>
                      <a:srgbClr val="FFFFFF"/>
                    </a:highlight>
                    <a:latin typeface="Source Sans Pro" panose="020B0503030403020204" pitchFamily="34" charset="0"/>
                  </a:rPr>
                  <a:t>𝛘</a:t>
                </a:r>
                <a:r>
                  <a:rPr lang="en-US" dirty="0"/>
                  <a:t>PT calculations for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baseline="-25000" dirty="0"/>
                  <a:t>0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242424"/>
                    </a:solidFill>
                    <a:highlight>
                      <a:srgbClr val="FFFFFF"/>
                    </a:highlight>
                  </a:rPr>
                  <a:t>T</a:t>
                </a:r>
                <a:r>
                  <a:rPr lang="en-US" b="0" i="0" dirty="0">
                    <a:solidFill>
                      <a:srgbClr val="242424"/>
                    </a:solidFill>
                    <a:effectLst/>
                    <a:highlight>
                      <a:srgbClr val="FFFFFF"/>
                    </a:highlight>
                  </a:rPr>
                  <a:t>he Bernard et al. calculation represents the leading-order predictions and the </a:t>
                </a:r>
                <a:r>
                  <a:rPr lang="en-US" b="0" i="0" dirty="0" err="1">
                    <a:solidFill>
                      <a:srgbClr val="242424"/>
                    </a:solidFill>
                    <a:effectLst/>
                    <a:highlight>
                      <a:srgbClr val="FFFFFF"/>
                    </a:highlight>
                  </a:rPr>
                  <a:t>subleading</a:t>
                </a:r>
                <a:r>
                  <a:rPr lang="en-US" b="0" i="0" dirty="0">
                    <a:solidFill>
                      <a:srgbClr val="242424"/>
                    </a:solidFill>
                    <a:effectLst/>
                    <a:highlight>
                      <a:srgbClr val="FFFFFF"/>
                    </a:highlight>
                  </a:rPr>
                  <a:t> corrections are large, so a true comparison is difficult without more analysis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60E7CE-2C8A-7EA1-70D5-4B823D6D31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3750" y="2239434"/>
                <a:ext cx="3637420" cy="4023360"/>
              </a:xfrm>
              <a:blipFill>
                <a:blip r:embed="rId2"/>
                <a:stretch>
                  <a:fillRect l="-4020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BAC6F5B-9A55-E0CA-4065-D081C7652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74" y="1965854"/>
            <a:ext cx="4061876" cy="3783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487A02-94FF-E8F4-B04C-74AE59243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170" y="2090278"/>
            <a:ext cx="3541256" cy="3534272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943E1E36-D859-EFC3-BEF0-226186D2A783}"/>
              </a:ext>
            </a:extLst>
          </p:cNvPr>
          <p:cNvSpPr/>
          <p:nvPr/>
        </p:nvSpPr>
        <p:spPr>
          <a:xfrm>
            <a:off x="4377450" y="2830053"/>
            <a:ext cx="685800" cy="38735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BDE88F29-262D-9FBD-9F9F-9259E83C3F99}"/>
              </a:ext>
            </a:extLst>
          </p:cNvPr>
          <p:cNvSpPr/>
          <p:nvPr/>
        </p:nvSpPr>
        <p:spPr>
          <a:xfrm flipH="1">
            <a:off x="7063500" y="3744453"/>
            <a:ext cx="874000" cy="38735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515A9-CB22-A785-8E8B-E7F6F82F600E}"/>
              </a:ext>
            </a:extLst>
          </p:cNvPr>
          <p:cNvSpPr txBox="1"/>
          <p:nvPr/>
        </p:nvSpPr>
        <p:spPr>
          <a:xfrm>
            <a:off x="1097280" y="1790708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R. </a:t>
            </a:r>
            <a:r>
              <a:rPr lang="en-US" sz="1000" b="1" dirty="0" err="1">
                <a:solidFill>
                  <a:schemeClr val="bg1">
                    <a:lumMod val="50000"/>
                  </a:schemeClr>
                </a:solidFill>
              </a:rPr>
              <a:t>Fersch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 et al.,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Phys. Rev. C 96, 065208 (2017</a:t>
            </a:r>
            <a:r>
              <a:rPr lang="en-US" sz="1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Lucida Grande"/>
              </a:rPr>
              <a:t>)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08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4BA1CB-DF81-EE2F-B4D2-0F19B8B99FDE}"/>
              </a:ext>
            </a:extLst>
          </p:cNvPr>
          <p:cNvSpPr txBox="1"/>
          <p:nvPr/>
        </p:nvSpPr>
        <p:spPr>
          <a:xfrm>
            <a:off x="2596292" y="2828835"/>
            <a:ext cx="6999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Black" panose="02040A04050005020304" pitchFamily="18" charset="0"/>
              </a:rPr>
              <a:t>Can we go to even smaller Q</a:t>
            </a:r>
            <a:r>
              <a:rPr lang="en-US" sz="3600" baseline="30000" dirty="0">
                <a:latin typeface="Amasis MT Pro Black" panose="02040A04050005020304" pitchFamily="18" charset="0"/>
              </a:rPr>
              <a:t>2</a:t>
            </a:r>
            <a:r>
              <a:rPr lang="en-US" sz="3600" dirty="0">
                <a:latin typeface="Amasis MT Pro Black" panose="02040A04050005020304" pitchFamily="18" charset="0"/>
              </a:rPr>
              <a:t> with the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Amasis MT Pro Black" panose="02040A04050005020304" pitchFamily="18" charset="0"/>
              </a:rPr>
              <a:t>neutron</a:t>
            </a:r>
            <a:r>
              <a:rPr lang="en-US" sz="3600" dirty="0">
                <a:latin typeface="Amasis MT Pro Black" panose="02040A040500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4625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D7A4EB-1A47-CF90-CB9F-29A88A7FA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334" y="2204569"/>
            <a:ext cx="3567504" cy="3525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8D03E7-9DC9-3317-8CF9-792AF611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E97-110 Experiment (Small-Angle GDH)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D81F9-2B0F-60C9-8059-886D6584B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730" y="1937799"/>
            <a:ext cx="446532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Neutron</a:t>
            </a:r>
            <a:r>
              <a:rPr lang="en-US" dirty="0"/>
              <a:t> (</a:t>
            </a:r>
            <a:r>
              <a:rPr lang="en-US" baseline="30000" dirty="0"/>
              <a:t>3</a:t>
            </a:r>
            <a:r>
              <a:rPr lang="en-US" dirty="0"/>
              <a:t>He) target with both longitudinal and transverse polarization through spin-exchange optical pumping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Due to small scattering angle, covers almost an order of magnitude lower in Q</a:t>
            </a:r>
            <a:r>
              <a:rPr lang="en-US" baseline="30000" dirty="0"/>
              <a:t>2</a:t>
            </a:r>
            <a:br>
              <a:rPr lang="en-US" baseline="30000" dirty="0"/>
            </a:br>
            <a:r>
              <a:rPr lang="en-US" dirty="0"/>
              <a:t>than E94-010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aseline="30000" dirty="0"/>
              <a:t> </a:t>
            </a:r>
            <a:r>
              <a:rPr lang="en-US" dirty="0"/>
              <a:t>Ran in </a:t>
            </a:r>
            <a:r>
              <a:rPr lang="en-US" b="1" dirty="0">
                <a:solidFill>
                  <a:srgbClr val="C00000"/>
                </a:solidFill>
              </a:rPr>
              <a:t>Hall A </a:t>
            </a:r>
            <a:r>
              <a:rPr lang="en-US" dirty="0"/>
              <a:t>in 2003, published in </a:t>
            </a:r>
            <a:r>
              <a:rPr lang="en-US" i="1" dirty="0"/>
              <a:t>Nature Physics</a:t>
            </a:r>
            <a:r>
              <a:rPr lang="en-US" dirty="0"/>
              <a:t> in 2021</a:t>
            </a:r>
            <a:endParaRPr lang="en-US" baseline="30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Septum magnet allows small scattering angles down to 6 degrees with the Hall A High Resolution Spectrometers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FF4AB-5E8C-BC22-CF72-3FA945DFBC41}"/>
              </a:ext>
            </a:extLst>
          </p:cNvPr>
          <p:cNvSpPr txBox="1"/>
          <p:nvPr/>
        </p:nvSpPr>
        <p:spPr>
          <a:xfrm>
            <a:off x="8050498" y="5687868"/>
            <a:ext cx="18341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V. </a:t>
            </a:r>
            <a:r>
              <a:rPr lang="en-US" sz="1000" b="1" dirty="0" err="1">
                <a:solidFill>
                  <a:schemeClr val="bg1">
                    <a:lumMod val="50000"/>
                  </a:schemeClr>
                </a:solidFill>
              </a:rPr>
              <a:t>Sulkosky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 Ph.D. Thesis (2007)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F37B8-C595-DA5A-3DED-B887DF84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838" y="2613398"/>
            <a:ext cx="2913382" cy="270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10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C86A-605B-4540-E91A-DF990E86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Small-Angle GDH Results (SSF)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91CBE-17DA-2713-36E8-9BDE6D1F3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479" y="2352824"/>
            <a:ext cx="310335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As before, assume proton contributions cancel, so </a:t>
            </a:r>
            <a:r>
              <a:rPr lang="en-US" baseline="30000" dirty="0"/>
              <a:t>3</a:t>
            </a:r>
            <a:r>
              <a:rPr lang="en-US" dirty="0"/>
              <a:t>He SSF are dominated by Neutron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</a:t>
            </a:r>
            <a:r>
              <a:rPr lang="en-US" baseline="-25000" dirty="0"/>
              <a:t>1</a:t>
            </a:r>
            <a:r>
              <a:rPr lang="en-US" dirty="0"/>
              <a:t> and g</a:t>
            </a:r>
            <a:r>
              <a:rPr lang="en-US" baseline="-25000" dirty="0"/>
              <a:t>2</a:t>
            </a:r>
            <a:r>
              <a:rPr lang="en-US" dirty="0"/>
              <a:t> are approximately equal and opposite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D0A919-20AC-99E5-CCAC-C71223AEA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56" y="1826241"/>
            <a:ext cx="3717994" cy="4497715"/>
          </a:xfrm>
          <a:prstGeom prst="rect">
            <a:avLst/>
          </a:prstGeom>
        </p:spPr>
      </p:pic>
      <p:sp>
        <p:nvSpPr>
          <p:cNvPr id="10" name="A. Deur low-Q 2023, 18 May 2023">
            <a:extLst>
              <a:ext uri="{FF2B5EF4-FFF2-40B4-BE49-F238E27FC236}">
                <a16:creationId xmlns:a16="http://schemas.microsoft.com/office/drawing/2014/main" id="{FA2DCD33-B29E-8227-3BCC-9E6E03FBD81B}"/>
              </a:ext>
            </a:extLst>
          </p:cNvPr>
          <p:cNvSpPr/>
          <p:nvPr/>
        </p:nvSpPr>
        <p:spPr>
          <a:xfrm>
            <a:off x="1855542" y="1691838"/>
            <a:ext cx="3051668" cy="210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35719" tIns="35719" rIns="35719" bIns="35719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/>
              <a:t>A. </a:t>
            </a:r>
            <a:r>
              <a:rPr lang="en-US" sz="900" i="0" dirty="0" err="1"/>
              <a:t>Deur</a:t>
            </a:r>
            <a:r>
              <a:rPr lang="en-US" sz="900" i="0" dirty="0"/>
              <a:t> Hadron24, Dalian, China, 08/07/2024</a:t>
            </a:r>
            <a:endParaRPr sz="900" i="0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7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4EE1-067F-1935-E813-63C0E5EB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Small-Angle GDH – GDH Sum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5108B-E9C1-D6D7-B020-63B0F509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4418" y="2645834"/>
            <a:ext cx="3882853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Agrees with older data at high Q</a:t>
            </a:r>
            <a:r>
              <a:rPr lang="en-US" baseline="30000" dirty="0"/>
              <a:t>2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Agrees with the </a:t>
            </a:r>
            <a:r>
              <a:rPr lang="en-US" dirty="0" err="1"/>
              <a:t>Lensky</a:t>
            </a:r>
            <a:r>
              <a:rPr lang="en-US" dirty="0"/>
              <a:t> at al. calculation </a:t>
            </a:r>
            <a:r>
              <a:rPr lang="en-US" b="1" u="sng" dirty="0"/>
              <a:t>only</a:t>
            </a:r>
            <a:r>
              <a:rPr lang="en-US" dirty="0"/>
              <a:t> at high Q</a:t>
            </a:r>
            <a:r>
              <a:rPr lang="en-US" baseline="30000" dirty="0"/>
              <a:t>2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Agrees with the Bernard et al. calculation </a:t>
            </a:r>
            <a:r>
              <a:rPr lang="en-US" b="1" u="sng" dirty="0"/>
              <a:t>only</a:t>
            </a:r>
            <a:r>
              <a:rPr lang="en-US" dirty="0"/>
              <a:t> at lowest Q</a:t>
            </a:r>
            <a:r>
              <a:rPr lang="en-US" baseline="30000" dirty="0"/>
              <a:t>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MAID does not agree with any of the new data</a:t>
            </a:r>
          </a:p>
        </p:txBody>
      </p:sp>
      <p:pic>
        <p:nvPicPr>
          <p:cNvPr id="4" name="gdh_033120.pdf" descr="gdh_033120.pdf">
            <a:extLst>
              <a:ext uri="{FF2B5EF4-FFF2-40B4-BE49-F238E27FC236}">
                <a16:creationId xmlns:a16="http://schemas.microsoft.com/office/drawing/2014/main" id="{E77189FB-7278-3B94-628B-FD1F19722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68" y="2297680"/>
            <a:ext cx="5928482" cy="3939040"/>
          </a:xfrm>
          <a:prstGeom prst="rect">
            <a:avLst/>
          </a:prstGeom>
          <a:ln w="9525" cap="flat">
            <a:noFill/>
            <a:round/>
          </a:ln>
          <a:effectLst/>
        </p:spPr>
      </p:pic>
      <p:sp>
        <p:nvSpPr>
          <p:cNvPr id="5" name="A. Deur low-Q 2023, 18 May 2023">
            <a:extLst>
              <a:ext uri="{FF2B5EF4-FFF2-40B4-BE49-F238E27FC236}">
                <a16:creationId xmlns:a16="http://schemas.microsoft.com/office/drawing/2014/main" id="{7931E994-45D6-0903-A1F0-35D19E464BAF}"/>
              </a:ext>
            </a:extLst>
          </p:cNvPr>
          <p:cNvSpPr/>
          <p:nvPr/>
        </p:nvSpPr>
        <p:spPr>
          <a:xfrm>
            <a:off x="2625382" y="2074093"/>
            <a:ext cx="3051668" cy="223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35719" tIns="35719" rIns="35719" bIns="35719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sz="984" i="0" kern="0" dirty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sz="984" i="0" kern="0" dirty="0" err="1">
                <a:solidFill>
                  <a:schemeClr val="bg1">
                    <a:lumMod val="50000"/>
                  </a:schemeClr>
                </a:solidFill>
              </a:rPr>
              <a:t>Deur</a:t>
            </a:r>
            <a:r>
              <a:rPr sz="984" i="0" kern="0" dirty="0">
                <a:solidFill>
                  <a:schemeClr val="bg1">
                    <a:lumMod val="50000"/>
                  </a:schemeClr>
                </a:solidFill>
              </a:rPr>
              <a:t> low-Q 2023, 18 May 2023</a:t>
            </a:r>
            <a:r>
              <a:rPr lang="en-US" sz="984" i="0" kern="0" dirty="0">
                <a:solidFill>
                  <a:schemeClr val="bg1">
                    <a:lumMod val="50000"/>
                  </a:schemeClr>
                </a:solidFill>
              </a:rPr>
              <a:t>, courtesy J.P. Chen</a:t>
            </a:r>
            <a:endParaRPr sz="984" i="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9CDC5F-43E7-80C7-4A5A-794B8876D9E2}"/>
              </a:ext>
            </a:extLst>
          </p:cNvPr>
          <p:cNvSpPr/>
          <p:nvPr/>
        </p:nvSpPr>
        <p:spPr>
          <a:xfrm>
            <a:off x="679450" y="4279900"/>
            <a:ext cx="417830" cy="46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3B3CFC-03D8-928F-29B6-8E3474539758}"/>
              </a:ext>
            </a:extLst>
          </p:cNvPr>
          <p:cNvCxnSpPr/>
          <p:nvPr/>
        </p:nvCxnSpPr>
        <p:spPr>
          <a:xfrm>
            <a:off x="326268" y="4611121"/>
            <a:ext cx="15875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593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4EE1-067F-1935-E813-63C0E5EB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Small-Angle GDH Polarizabilities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8D5F52-DF79-E04D-C238-2D9614B35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9733"/>
            <a:ext cx="8164340" cy="3929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5108B-E9C1-D6D7-B020-63B0F509F0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51018" y="1845734"/>
                <a:ext cx="3882853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New calculations explicitly including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(1232) resonance agree better in the regime of E94-010!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…but the lower Q</a:t>
                </a:r>
                <a:r>
                  <a:rPr lang="en-US" baseline="30000" dirty="0"/>
                  <a:t>2</a:t>
                </a:r>
                <a:r>
                  <a:rPr lang="en-US" dirty="0"/>
                  <a:t> achieved by E97-110/Small-Angle GDH shows a continuing disagreement for </a:t>
                </a:r>
                <a:r>
                  <a:rPr lang="en-US" u="sng" dirty="0"/>
                  <a:t>both</a:t>
                </a:r>
                <a:r>
                  <a:rPr lang="en-US" dirty="0"/>
                  <a:t> spin polarizabilities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baseline="300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aseline="30000" dirty="0"/>
                  <a:t> </a:t>
                </a:r>
                <a:r>
                  <a:rPr lang="en-US" dirty="0"/>
                  <a:t>The Neutron’s </a:t>
                </a:r>
                <a:r>
                  <a:rPr lang="en-US" b="1" dirty="0">
                    <a:solidFill>
                      <a:srgbClr val="FF0000"/>
                    </a:solidFill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𝑳𝑻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Puzzle” </a:t>
                </a:r>
                <a:r>
                  <a:rPr lang="en-US" dirty="0">
                    <a:solidFill>
                      <a:schemeClr val="tx1"/>
                    </a:solidFill>
                  </a:rPr>
                  <a:t>is alive and well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5108B-E9C1-D6D7-B020-63B0F509F0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1018" y="1845734"/>
                <a:ext cx="3882853" cy="4023360"/>
              </a:xfrm>
              <a:blipFill>
                <a:blip r:embed="rId3"/>
                <a:stretch>
                  <a:fillRect l="-3768" t="-1667" r="-5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8874C69-EE06-8F72-836A-CA26997A5A45}"/>
              </a:ext>
            </a:extLst>
          </p:cNvPr>
          <p:cNvSpPr txBox="1"/>
          <p:nvPr/>
        </p:nvSpPr>
        <p:spPr>
          <a:xfrm>
            <a:off x="2539703" y="1785928"/>
            <a:ext cx="31967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V. </a:t>
            </a:r>
            <a:r>
              <a:rPr lang="en-US" sz="1000" b="1" dirty="0" err="1">
                <a:solidFill>
                  <a:schemeClr val="bg1">
                    <a:lumMod val="50000"/>
                  </a:schemeClr>
                </a:solidFill>
              </a:rPr>
              <a:t>Sulkosky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fr-FR" sz="1000" b="1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Nature </a:t>
            </a:r>
            <a:r>
              <a:rPr lang="fr-FR" sz="1000" b="1" i="0" dirty="0" err="1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Physics</a:t>
            </a:r>
            <a:r>
              <a:rPr lang="fr-FR" sz="1000" b="1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, Vol. 17 687-692 (2021)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69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4BA1CB-DF81-EE2F-B4D2-0F19B8B99FDE}"/>
                  </a:ext>
                </a:extLst>
              </p:cNvPr>
              <p:cNvSpPr txBox="1"/>
              <p:nvPr/>
            </p:nvSpPr>
            <p:spPr>
              <a:xfrm>
                <a:off x="2596292" y="2828835"/>
                <a:ext cx="699941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masis MT Pro Black" panose="02040A04050005020304" pitchFamily="18" charset="0"/>
                  </a:rPr>
                  <a:t>Does the </a:t>
                </a:r>
                <a:r>
                  <a:rPr lang="en-US" sz="3600" dirty="0">
                    <a:solidFill>
                      <a:srgbClr val="C00000"/>
                    </a:solidFill>
                    <a:latin typeface="Amasis MT Pro Black" panose="02040A04050005020304" pitchFamily="18" charset="0"/>
                  </a:rPr>
                  <a:t>proton</a:t>
                </a:r>
                <a:r>
                  <a:rPr lang="en-US" sz="3600" dirty="0">
                    <a:latin typeface="Amasis MT Pro Black" panose="02040A04050005020304" pitchFamily="18" charset="0"/>
                  </a:rPr>
                  <a:t> also have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𝑳𝑻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masis MT Pro Black" panose="02040A04050005020304" pitchFamily="18" charset="0"/>
                  </a:rPr>
                  <a:t>Puzzle?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4BA1CB-DF81-EE2F-B4D2-0F19B8B99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292" y="2828835"/>
                <a:ext cx="6999416" cy="1200329"/>
              </a:xfrm>
              <a:prstGeom prst="rect">
                <a:avLst/>
              </a:prstGeom>
              <a:blipFill>
                <a:blip r:embed="rId2"/>
                <a:stretch>
                  <a:fillRect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34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7738E-2515-3312-EB42-5B885D25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Chiral Perturbation Theory with Polarizabilities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B0185-C22A-07E8-9331-A1FDC3697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20" y="1870282"/>
            <a:ext cx="7094174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How good are </a:t>
            </a:r>
            <a:r>
              <a:rPr lang="en-US" b="1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our </a:t>
            </a:r>
            <a:r>
              <a:rPr lang="en-US" b="1" dirty="0">
                <a:solidFill>
                  <a:schemeClr val="tx1"/>
                </a:solidFill>
              </a:rPr>
              <a:t>low Q</a:t>
            </a:r>
            <a:r>
              <a:rPr lang="en-US" b="1" baseline="30000" dirty="0">
                <a:solidFill>
                  <a:schemeClr val="tx1"/>
                </a:solidFill>
              </a:rPr>
              <a:t>2</a:t>
            </a:r>
            <a:r>
              <a:rPr lang="en-US" b="1" dirty="0">
                <a:solidFill>
                  <a:schemeClr val="tx1"/>
                </a:solidFill>
              </a:rPr>
              <a:t> effective theories of QCD? </a:t>
            </a:r>
            <a:r>
              <a:rPr lang="en-US" dirty="0"/>
              <a:t>We need data benchmarks to check…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𝛘</a:t>
            </a:r>
            <a:r>
              <a:rPr lang="en-US" dirty="0"/>
              <a:t>PT and other theoretical calculations can be directly compared to data for </a:t>
            </a:r>
            <a:r>
              <a:rPr lang="en-US" b="1" dirty="0">
                <a:solidFill>
                  <a:srgbClr val="00B0F0"/>
                </a:solidFill>
              </a:rPr>
              <a:t>Spin Polarizabilities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Polarizabilities</a:t>
            </a:r>
            <a:r>
              <a:rPr lang="en-US" b="1" dirty="0"/>
              <a:t> </a:t>
            </a:r>
            <a:r>
              <a:rPr lang="en-US" dirty="0"/>
              <a:t>describe a nucleon’s ensemble response to an external field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Spin Polarizabilities</a:t>
            </a:r>
            <a:r>
              <a:rPr lang="en-US" b="1" dirty="0"/>
              <a:t> </a:t>
            </a:r>
            <a:r>
              <a:rPr lang="en-US" dirty="0"/>
              <a:t>can be accessed with sum rule integrals of </a:t>
            </a:r>
            <a:r>
              <a:rPr lang="en-US" b="1" dirty="0">
                <a:solidFill>
                  <a:srgbClr val="00B050"/>
                </a:solidFill>
              </a:rPr>
              <a:t>Spin Structure Functions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experimentally measured with </a:t>
            </a:r>
            <a:r>
              <a:rPr lang="en-US" b="1" dirty="0">
                <a:solidFill>
                  <a:srgbClr val="FDAF2F"/>
                </a:solidFill>
              </a:rPr>
              <a:t>Inclusive Electron Scattering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0AC861-8A0A-6EE8-C97E-5D2EAA5D961C}"/>
              </a:ext>
            </a:extLst>
          </p:cNvPr>
          <p:cNvSpPr/>
          <p:nvPr/>
        </p:nvSpPr>
        <p:spPr>
          <a:xfrm>
            <a:off x="8800348" y="2307372"/>
            <a:ext cx="1652693" cy="1679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06065-1CE8-7F8F-6CB3-9CEE2FA41EF7}"/>
              </a:ext>
            </a:extLst>
          </p:cNvPr>
          <p:cNvSpPr/>
          <p:nvPr/>
        </p:nvSpPr>
        <p:spPr>
          <a:xfrm>
            <a:off x="8800348" y="4046579"/>
            <a:ext cx="1652693" cy="1679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34334D88-1596-F48E-8774-105410484C6D}"/>
              </a:ext>
            </a:extLst>
          </p:cNvPr>
          <p:cNvSpPr/>
          <p:nvPr/>
        </p:nvSpPr>
        <p:spPr>
          <a:xfrm>
            <a:off x="9782530" y="4131872"/>
            <a:ext cx="80055" cy="15382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D66AE98C-E5AD-54F0-022C-A0394AC7389E}"/>
              </a:ext>
            </a:extLst>
          </p:cNvPr>
          <p:cNvSpPr/>
          <p:nvPr/>
        </p:nvSpPr>
        <p:spPr>
          <a:xfrm>
            <a:off x="9536075" y="4122479"/>
            <a:ext cx="80055" cy="15382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2E8A3FAB-05CA-772E-1CD1-CAB65A5EEE15}"/>
              </a:ext>
            </a:extLst>
          </p:cNvPr>
          <p:cNvSpPr/>
          <p:nvPr/>
        </p:nvSpPr>
        <p:spPr>
          <a:xfrm>
            <a:off x="9329668" y="4119349"/>
            <a:ext cx="80055" cy="15382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7EB6C9-ED23-B8C0-DB21-E2F63C89CB9E}"/>
              </a:ext>
            </a:extLst>
          </p:cNvPr>
          <p:cNvSpPr/>
          <p:nvPr/>
        </p:nvSpPr>
        <p:spPr>
          <a:xfrm>
            <a:off x="9283764" y="2843381"/>
            <a:ext cx="677273" cy="688289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FD7966-EA1A-4ACF-B538-03D713F3E772}"/>
              </a:ext>
            </a:extLst>
          </p:cNvPr>
          <p:cNvSpPr/>
          <p:nvPr/>
        </p:nvSpPr>
        <p:spPr>
          <a:xfrm>
            <a:off x="9456150" y="2963606"/>
            <a:ext cx="144990" cy="330773"/>
          </a:xfrm>
          <a:custGeom>
            <a:avLst/>
            <a:gdLst>
              <a:gd name="connsiteX0" fmla="*/ 91173 w 404440"/>
              <a:gd name="connsiteY0" fmla="*/ 762488 h 762488"/>
              <a:gd name="connsiteX1" fmla="*/ 80590 w 404440"/>
              <a:gd name="connsiteY1" fmla="*/ 760371 h 762488"/>
              <a:gd name="connsiteX2" fmla="*/ 27673 w 404440"/>
              <a:gd name="connsiteY2" fmla="*/ 705338 h 762488"/>
              <a:gd name="connsiteX3" fmla="*/ 6506 w 404440"/>
              <a:gd name="connsiteY3" fmla="*/ 663005 h 762488"/>
              <a:gd name="connsiteX4" fmla="*/ 156 w 404440"/>
              <a:gd name="connsiteY4" fmla="*/ 624905 h 762488"/>
              <a:gd name="connsiteX5" fmla="*/ 8623 w 404440"/>
              <a:gd name="connsiteY5" fmla="*/ 574105 h 762488"/>
              <a:gd name="connsiteX6" fmla="*/ 27673 w 404440"/>
              <a:gd name="connsiteY6" fmla="*/ 548705 h 762488"/>
              <a:gd name="connsiteX7" fmla="*/ 53073 w 404440"/>
              <a:gd name="connsiteY7" fmla="*/ 531771 h 762488"/>
              <a:gd name="connsiteX8" fmla="*/ 63656 w 404440"/>
              <a:gd name="connsiteY8" fmla="*/ 523305 h 762488"/>
              <a:gd name="connsiteX9" fmla="*/ 89056 w 404440"/>
              <a:gd name="connsiteY9" fmla="*/ 512721 h 762488"/>
              <a:gd name="connsiteX10" fmla="*/ 114456 w 404440"/>
              <a:gd name="connsiteY10" fmla="*/ 508488 h 762488"/>
              <a:gd name="connsiteX11" fmla="*/ 188540 w 404440"/>
              <a:gd name="connsiteY11" fmla="*/ 512721 h 762488"/>
              <a:gd name="connsiteX12" fmla="*/ 194890 w 404440"/>
              <a:gd name="connsiteY12" fmla="*/ 516955 h 762488"/>
              <a:gd name="connsiteX13" fmla="*/ 203356 w 404440"/>
              <a:gd name="connsiteY13" fmla="*/ 529655 h 762488"/>
              <a:gd name="connsiteX14" fmla="*/ 205473 w 404440"/>
              <a:gd name="connsiteY14" fmla="*/ 548705 h 762488"/>
              <a:gd name="connsiteX15" fmla="*/ 190656 w 404440"/>
              <a:gd name="connsiteY15" fmla="*/ 597388 h 762488"/>
              <a:gd name="connsiteX16" fmla="*/ 173723 w 404440"/>
              <a:gd name="connsiteY16" fmla="*/ 603738 h 762488"/>
              <a:gd name="connsiteX17" fmla="*/ 105990 w 404440"/>
              <a:gd name="connsiteY17" fmla="*/ 601621 h 762488"/>
              <a:gd name="connsiteX18" fmla="*/ 89056 w 404440"/>
              <a:gd name="connsiteY18" fmla="*/ 593155 h 762488"/>
              <a:gd name="connsiteX19" fmla="*/ 74240 w 404440"/>
              <a:gd name="connsiteY19" fmla="*/ 578338 h 762488"/>
              <a:gd name="connsiteX20" fmla="*/ 59423 w 404440"/>
              <a:gd name="connsiteY20" fmla="*/ 555055 h 762488"/>
              <a:gd name="connsiteX21" fmla="*/ 46723 w 404440"/>
              <a:gd name="connsiteY21" fmla="*/ 525421 h 762488"/>
              <a:gd name="connsiteX22" fmla="*/ 42490 w 404440"/>
              <a:gd name="connsiteY22" fmla="*/ 480971 h 762488"/>
              <a:gd name="connsiteX23" fmla="*/ 46723 w 404440"/>
              <a:gd name="connsiteY23" fmla="*/ 449221 h 762488"/>
              <a:gd name="connsiteX24" fmla="*/ 59423 w 404440"/>
              <a:gd name="connsiteY24" fmla="*/ 419588 h 762488"/>
              <a:gd name="connsiteX25" fmla="*/ 72123 w 404440"/>
              <a:gd name="connsiteY25" fmla="*/ 400538 h 762488"/>
              <a:gd name="connsiteX26" fmla="*/ 95406 w 404440"/>
              <a:gd name="connsiteY26" fmla="*/ 377255 h 762488"/>
              <a:gd name="connsiteX27" fmla="*/ 163140 w 404440"/>
              <a:gd name="connsiteY27" fmla="*/ 347621 h 762488"/>
              <a:gd name="connsiteX28" fmla="*/ 245690 w 404440"/>
              <a:gd name="connsiteY28" fmla="*/ 337038 h 762488"/>
              <a:gd name="connsiteX29" fmla="*/ 264740 w 404440"/>
              <a:gd name="connsiteY29" fmla="*/ 332805 h 762488"/>
              <a:gd name="connsiteX30" fmla="*/ 264740 w 404440"/>
              <a:gd name="connsiteY30" fmla="*/ 385721 h 762488"/>
              <a:gd name="connsiteX31" fmla="*/ 228756 w 404440"/>
              <a:gd name="connsiteY31" fmla="*/ 392071 h 762488"/>
              <a:gd name="connsiteX32" fmla="*/ 171606 w 404440"/>
              <a:gd name="connsiteY32" fmla="*/ 370905 h 762488"/>
              <a:gd name="connsiteX33" fmla="*/ 154673 w 404440"/>
              <a:gd name="connsiteY33" fmla="*/ 345505 h 762488"/>
              <a:gd name="connsiteX34" fmla="*/ 148323 w 404440"/>
              <a:gd name="connsiteY34" fmla="*/ 320105 h 762488"/>
              <a:gd name="connsiteX35" fmla="*/ 156790 w 404440"/>
              <a:gd name="connsiteY35" fmla="*/ 241788 h 762488"/>
              <a:gd name="connsiteX36" fmla="*/ 184306 w 404440"/>
              <a:gd name="connsiteY36" fmla="*/ 212155 h 762488"/>
              <a:gd name="connsiteX37" fmla="*/ 264740 w 404440"/>
              <a:gd name="connsiteY37" fmla="*/ 178288 h 762488"/>
              <a:gd name="connsiteX38" fmla="*/ 309190 w 404440"/>
              <a:gd name="connsiteY38" fmla="*/ 171938 h 762488"/>
              <a:gd name="connsiteX39" fmla="*/ 340940 w 404440"/>
              <a:gd name="connsiteY39" fmla="*/ 165588 h 762488"/>
              <a:gd name="connsiteX40" fmla="*/ 364223 w 404440"/>
              <a:gd name="connsiteY40" fmla="*/ 171938 h 762488"/>
              <a:gd name="connsiteX41" fmla="*/ 370573 w 404440"/>
              <a:gd name="connsiteY41" fmla="*/ 214271 h 762488"/>
              <a:gd name="connsiteX42" fmla="*/ 330356 w 404440"/>
              <a:gd name="connsiteY42" fmla="*/ 224855 h 762488"/>
              <a:gd name="connsiteX43" fmla="*/ 300723 w 404440"/>
              <a:gd name="connsiteY43" fmla="*/ 218505 h 762488"/>
              <a:gd name="connsiteX44" fmla="*/ 277440 w 404440"/>
              <a:gd name="connsiteY44" fmla="*/ 165588 h 762488"/>
              <a:gd name="connsiteX45" fmla="*/ 281673 w 404440"/>
              <a:gd name="connsiteY45" fmla="*/ 87271 h 762488"/>
              <a:gd name="connsiteX46" fmla="*/ 309190 w 404440"/>
              <a:gd name="connsiteY46" fmla="*/ 53405 h 762488"/>
              <a:gd name="connsiteX47" fmla="*/ 359990 w 404440"/>
              <a:gd name="connsiteY47" fmla="*/ 13188 h 762488"/>
              <a:gd name="connsiteX48" fmla="*/ 374806 w 404440"/>
              <a:gd name="connsiteY48" fmla="*/ 4721 h 762488"/>
              <a:gd name="connsiteX49" fmla="*/ 381156 w 404440"/>
              <a:gd name="connsiteY49" fmla="*/ 488 h 762488"/>
              <a:gd name="connsiteX50" fmla="*/ 404440 w 404440"/>
              <a:gd name="connsiteY50" fmla="*/ 488 h 76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04440" h="762488">
                <a:moveTo>
                  <a:pt x="91173" y="762488"/>
                </a:moveTo>
                <a:cubicBezTo>
                  <a:pt x="87645" y="761782"/>
                  <a:pt x="83506" y="762477"/>
                  <a:pt x="80590" y="760371"/>
                </a:cubicBezTo>
                <a:cubicBezTo>
                  <a:pt x="67359" y="750815"/>
                  <a:pt x="36344" y="718738"/>
                  <a:pt x="27673" y="705338"/>
                </a:cubicBezTo>
                <a:cubicBezTo>
                  <a:pt x="19102" y="692092"/>
                  <a:pt x="6506" y="663005"/>
                  <a:pt x="6506" y="663005"/>
                </a:cubicBezTo>
                <a:cubicBezTo>
                  <a:pt x="3631" y="651504"/>
                  <a:pt x="-899" y="636856"/>
                  <a:pt x="156" y="624905"/>
                </a:cubicBezTo>
                <a:cubicBezTo>
                  <a:pt x="1665" y="607805"/>
                  <a:pt x="4200" y="590692"/>
                  <a:pt x="8623" y="574105"/>
                </a:cubicBezTo>
                <a:cubicBezTo>
                  <a:pt x="9789" y="569734"/>
                  <a:pt x="25051" y="551327"/>
                  <a:pt x="27673" y="548705"/>
                </a:cubicBezTo>
                <a:cubicBezTo>
                  <a:pt x="37935" y="538442"/>
                  <a:pt x="40330" y="540266"/>
                  <a:pt x="53073" y="531771"/>
                </a:cubicBezTo>
                <a:cubicBezTo>
                  <a:pt x="56832" y="529265"/>
                  <a:pt x="59845" y="525730"/>
                  <a:pt x="63656" y="523305"/>
                </a:cubicBezTo>
                <a:cubicBezTo>
                  <a:pt x="69958" y="519295"/>
                  <a:pt x="81661" y="514364"/>
                  <a:pt x="89056" y="512721"/>
                </a:cubicBezTo>
                <a:cubicBezTo>
                  <a:pt x="97435" y="510859"/>
                  <a:pt x="105989" y="509899"/>
                  <a:pt x="114456" y="508488"/>
                </a:cubicBezTo>
                <a:cubicBezTo>
                  <a:pt x="139151" y="509899"/>
                  <a:pt x="163941" y="510132"/>
                  <a:pt x="188540" y="512721"/>
                </a:cubicBezTo>
                <a:cubicBezTo>
                  <a:pt x="191070" y="512987"/>
                  <a:pt x="193215" y="515040"/>
                  <a:pt x="194890" y="516955"/>
                </a:cubicBezTo>
                <a:cubicBezTo>
                  <a:pt x="198240" y="520784"/>
                  <a:pt x="200534" y="525422"/>
                  <a:pt x="203356" y="529655"/>
                </a:cubicBezTo>
                <a:cubicBezTo>
                  <a:pt x="204062" y="536005"/>
                  <a:pt x="205709" y="542320"/>
                  <a:pt x="205473" y="548705"/>
                </a:cubicBezTo>
                <a:cubicBezTo>
                  <a:pt x="204685" y="569981"/>
                  <a:pt x="208716" y="586275"/>
                  <a:pt x="190656" y="597388"/>
                </a:cubicBezTo>
                <a:cubicBezTo>
                  <a:pt x="185522" y="600547"/>
                  <a:pt x="179367" y="601621"/>
                  <a:pt x="173723" y="603738"/>
                </a:cubicBezTo>
                <a:cubicBezTo>
                  <a:pt x="151145" y="603032"/>
                  <a:pt x="128404" y="604423"/>
                  <a:pt x="105990" y="601621"/>
                </a:cubicBezTo>
                <a:cubicBezTo>
                  <a:pt x="99728" y="600838"/>
                  <a:pt x="89056" y="593155"/>
                  <a:pt x="89056" y="593155"/>
                </a:cubicBezTo>
                <a:cubicBezTo>
                  <a:pt x="84117" y="588216"/>
                  <a:pt x="78528" y="583851"/>
                  <a:pt x="74240" y="578338"/>
                </a:cubicBezTo>
                <a:cubicBezTo>
                  <a:pt x="68592" y="571076"/>
                  <a:pt x="63856" y="563115"/>
                  <a:pt x="59423" y="555055"/>
                </a:cubicBezTo>
                <a:cubicBezTo>
                  <a:pt x="55748" y="548374"/>
                  <a:pt x="50072" y="533795"/>
                  <a:pt x="46723" y="525421"/>
                </a:cubicBezTo>
                <a:cubicBezTo>
                  <a:pt x="45824" y="517331"/>
                  <a:pt x="42269" y="486936"/>
                  <a:pt x="42490" y="480971"/>
                </a:cubicBezTo>
                <a:cubicBezTo>
                  <a:pt x="42885" y="470301"/>
                  <a:pt x="43884" y="459514"/>
                  <a:pt x="46723" y="449221"/>
                </a:cubicBezTo>
                <a:cubicBezTo>
                  <a:pt x="49581" y="438861"/>
                  <a:pt x="54452" y="429116"/>
                  <a:pt x="59423" y="419588"/>
                </a:cubicBezTo>
                <a:cubicBezTo>
                  <a:pt x="62953" y="412822"/>
                  <a:pt x="67180" y="406353"/>
                  <a:pt x="72123" y="400538"/>
                </a:cubicBezTo>
                <a:cubicBezTo>
                  <a:pt x="79231" y="392175"/>
                  <a:pt x="86414" y="383549"/>
                  <a:pt x="95406" y="377255"/>
                </a:cubicBezTo>
                <a:cubicBezTo>
                  <a:pt x="114826" y="363661"/>
                  <a:pt x="139698" y="352914"/>
                  <a:pt x="163140" y="347621"/>
                </a:cubicBezTo>
                <a:cubicBezTo>
                  <a:pt x="192015" y="341101"/>
                  <a:pt x="216058" y="339860"/>
                  <a:pt x="245690" y="337038"/>
                </a:cubicBezTo>
                <a:cubicBezTo>
                  <a:pt x="252040" y="335627"/>
                  <a:pt x="258569" y="330748"/>
                  <a:pt x="264740" y="332805"/>
                </a:cubicBezTo>
                <a:cubicBezTo>
                  <a:pt x="290086" y="341253"/>
                  <a:pt x="271401" y="375473"/>
                  <a:pt x="264740" y="385721"/>
                </a:cubicBezTo>
                <a:cubicBezTo>
                  <a:pt x="261946" y="390020"/>
                  <a:pt x="229026" y="392044"/>
                  <a:pt x="228756" y="392071"/>
                </a:cubicBezTo>
                <a:cubicBezTo>
                  <a:pt x="210838" y="387592"/>
                  <a:pt x="185614" y="386781"/>
                  <a:pt x="171606" y="370905"/>
                </a:cubicBezTo>
                <a:cubicBezTo>
                  <a:pt x="164874" y="363275"/>
                  <a:pt x="160317" y="353972"/>
                  <a:pt x="154673" y="345505"/>
                </a:cubicBezTo>
                <a:cubicBezTo>
                  <a:pt x="152556" y="337038"/>
                  <a:pt x="148145" y="328830"/>
                  <a:pt x="148323" y="320105"/>
                </a:cubicBezTo>
                <a:cubicBezTo>
                  <a:pt x="148859" y="293853"/>
                  <a:pt x="148487" y="266698"/>
                  <a:pt x="156790" y="241788"/>
                </a:cubicBezTo>
                <a:cubicBezTo>
                  <a:pt x="161053" y="229000"/>
                  <a:pt x="173405" y="220083"/>
                  <a:pt x="184306" y="212155"/>
                </a:cubicBezTo>
                <a:cubicBezTo>
                  <a:pt x="200835" y="200134"/>
                  <a:pt x="243728" y="183137"/>
                  <a:pt x="264740" y="178288"/>
                </a:cubicBezTo>
                <a:cubicBezTo>
                  <a:pt x="279324" y="174923"/>
                  <a:pt x="294427" y="174399"/>
                  <a:pt x="309190" y="171938"/>
                </a:cubicBezTo>
                <a:cubicBezTo>
                  <a:pt x="319836" y="170164"/>
                  <a:pt x="330357" y="167705"/>
                  <a:pt x="340940" y="165588"/>
                </a:cubicBezTo>
                <a:cubicBezTo>
                  <a:pt x="348701" y="167705"/>
                  <a:pt x="358144" y="166669"/>
                  <a:pt x="364223" y="171938"/>
                </a:cubicBezTo>
                <a:cubicBezTo>
                  <a:pt x="372075" y="178743"/>
                  <a:pt x="376477" y="205087"/>
                  <a:pt x="370573" y="214271"/>
                </a:cubicBezTo>
                <a:cubicBezTo>
                  <a:pt x="363896" y="224657"/>
                  <a:pt x="338651" y="224101"/>
                  <a:pt x="330356" y="224855"/>
                </a:cubicBezTo>
                <a:cubicBezTo>
                  <a:pt x="320478" y="222738"/>
                  <a:pt x="309312" y="223822"/>
                  <a:pt x="300723" y="218505"/>
                </a:cubicBezTo>
                <a:cubicBezTo>
                  <a:pt x="285079" y="208821"/>
                  <a:pt x="281188" y="179645"/>
                  <a:pt x="277440" y="165588"/>
                </a:cubicBezTo>
                <a:cubicBezTo>
                  <a:pt x="275098" y="135149"/>
                  <a:pt x="272171" y="121057"/>
                  <a:pt x="281673" y="87271"/>
                </a:cubicBezTo>
                <a:cubicBezTo>
                  <a:pt x="282781" y="83331"/>
                  <a:pt x="306833" y="55458"/>
                  <a:pt x="309190" y="53405"/>
                </a:cubicBezTo>
                <a:cubicBezTo>
                  <a:pt x="325476" y="39220"/>
                  <a:pt x="341239" y="23904"/>
                  <a:pt x="359990" y="13188"/>
                </a:cubicBezTo>
                <a:cubicBezTo>
                  <a:pt x="364929" y="10366"/>
                  <a:pt x="369928" y="7648"/>
                  <a:pt x="374806" y="4721"/>
                </a:cubicBezTo>
                <a:cubicBezTo>
                  <a:pt x="376987" y="3412"/>
                  <a:pt x="378638" y="848"/>
                  <a:pt x="381156" y="488"/>
                </a:cubicBezTo>
                <a:cubicBezTo>
                  <a:pt x="388839" y="-610"/>
                  <a:pt x="396679" y="488"/>
                  <a:pt x="404440" y="48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DFC9EAB-DD98-4C1B-6E7E-EA4111A5BCCC}"/>
              </a:ext>
            </a:extLst>
          </p:cNvPr>
          <p:cNvSpPr/>
          <p:nvPr/>
        </p:nvSpPr>
        <p:spPr>
          <a:xfrm rot="4447979">
            <a:off x="9535012" y="3112936"/>
            <a:ext cx="147348" cy="325479"/>
          </a:xfrm>
          <a:custGeom>
            <a:avLst/>
            <a:gdLst>
              <a:gd name="connsiteX0" fmla="*/ 91173 w 404440"/>
              <a:gd name="connsiteY0" fmla="*/ 762488 h 762488"/>
              <a:gd name="connsiteX1" fmla="*/ 80590 w 404440"/>
              <a:gd name="connsiteY1" fmla="*/ 760371 h 762488"/>
              <a:gd name="connsiteX2" fmla="*/ 27673 w 404440"/>
              <a:gd name="connsiteY2" fmla="*/ 705338 h 762488"/>
              <a:gd name="connsiteX3" fmla="*/ 6506 w 404440"/>
              <a:gd name="connsiteY3" fmla="*/ 663005 h 762488"/>
              <a:gd name="connsiteX4" fmla="*/ 156 w 404440"/>
              <a:gd name="connsiteY4" fmla="*/ 624905 h 762488"/>
              <a:gd name="connsiteX5" fmla="*/ 8623 w 404440"/>
              <a:gd name="connsiteY5" fmla="*/ 574105 h 762488"/>
              <a:gd name="connsiteX6" fmla="*/ 27673 w 404440"/>
              <a:gd name="connsiteY6" fmla="*/ 548705 h 762488"/>
              <a:gd name="connsiteX7" fmla="*/ 53073 w 404440"/>
              <a:gd name="connsiteY7" fmla="*/ 531771 h 762488"/>
              <a:gd name="connsiteX8" fmla="*/ 63656 w 404440"/>
              <a:gd name="connsiteY8" fmla="*/ 523305 h 762488"/>
              <a:gd name="connsiteX9" fmla="*/ 89056 w 404440"/>
              <a:gd name="connsiteY9" fmla="*/ 512721 h 762488"/>
              <a:gd name="connsiteX10" fmla="*/ 114456 w 404440"/>
              <a:gd name="connsiteY10" fmla="*/ 508488 h 762488"/>
              <a:gd name="connsiteX11" fmla="*/ 188540 w 404440"/>
              <a:gd name="connsiteY11" fmla="*/ 512721 h 762488"/>
              <a:gd name="connsiteX12" fmla="*/ 194890 w 404440"/>
              <a:gd name="connsiteY12" fmla="*/ 516955 h 762488"/>
              <a:gd name="connsiteX13" fmla="*/ 203356 w 404440"/>
              <a:gd name="connsiteY13" fmla="*/ 529655 h 762488"/>
              <a:gd name="connsiteX14" fmla="*/ 205473 w 404440"/>
              <a:gd name="connsiteY14" fmla="*/ 548705 h 762488"/>
              <a:gd name="connsiteX15" fmla="*/ 190656 w 404440"/>
              <a:gd name="connsiteY15" fmla="*/ 597388 h 762488"/>
              <a:gd name="connsiteX16" fmla="*/ 173723 w 404440"/>
              <a:gd name="connsiteY16" fmla="*/ 603738 h 762488"/>
              <a:gd name="connsiteX17" fmla="*/ 105990 w 404440"/>
              <a:gd name="connsiteY17" fmla="*/ 601621 h 762488"/>
              <a:gd name="connsiteX18" fmla="*/ 89056 w 404440"/>
              <a:gd name="connsiteY18" fmla="*/ 593155 h 762488"/>
              <a:gd name="connsiteX19" fmla="*/ 74240 w 404440"/>
              <a:gd name="connsiteY19" fmla="*/ 578338 h 762488"/>
              <a:gd name="connsiteX20" fmla="*/ 59423 w 404440"/>
              <a:gd name="connsiteY20" fmla="*/ 555055 h 762488"/>
              <a:gd name="connsiteX21" fmla="*/ 46723 w 404440"/>
              <a:gd name="connsiteY21" fmla="*/ 525421 h 762488"/>
              <a:gd name="connsiteX22" fmla="*/ 42490 w 404440"/>
              <a:gd name="connsiteY22" fmla="*/ 480971 h 762488"/>
              <a:gd name="connsiteX23" fmla="*/ 46723 w 404440"/>
              <a:gd name="connsiteY23" fmla="*/ 449221 h 762488"/>
              <a:gd name="connsiteX24" fmla="*/ 59423 w 404440"/>
              <a:gd name="connsiteY24" fmla="*/ 419588 h 762488"/>
              <a:gd name="connsiteX25" fmla="*/ 72123 w 404440"/>
              <a:gd name="connsiteY25" fmla="*/ 400538 h 762488"/>
              <a:gd name="connsiteX26" fmla="*/ 95406 w 404440"/>
              <a:gd name="connsiteY26" fmla="*/ 377255 h 762488"/>
              <a:gd name="connsiteX27" fmla="*/ 163140 w 404440"/>
              <a:gd name="connsiteY27" fmla="*/ 347621 h 762488"/>
              <a:gd name="connsiteX28" fmla="*/ 245690 w 404440"/>
              <a:gd name="connsiteY28" fmla="*/ 337038 h 762488"/>
              <a:gd name="connsiteX29" fmla="*/ 264740 w 404440"/>
              <a:gd name="connsiteY29" fmla="*/ 332805 h 762488"/>
              <a:gd name="connsiteX30" fmla="*/ 264740 w 404440"/>
              <a:gd name="connsiteY30" fmla="*/ 385721 h 762488"/>
              <a:gd name="connsiteX31" fmla="*/ 228756 w 404440"/>
              <a:gd name="connsiteY31" fmla="*/ 392071 h 762488"/>
              <a:gd name="connsiteX32" fmla="*/ 171606 w 404440"/>
              <a:gd name="connsiteY32" fmla="*/ 370905 h 762488"/>
              <a:gd name="connsiteX33" fmla="*/ 154673 w 404440"/>
              <a:gd name="connsiteY33" fmla="*/ 345505 h 762488"/>
              <a:gd name="connsiteX34" fmla="*/ 148323 w 404440"/>
              <a:gd name="connsiteY34" fmla="*/ 320105 h 762488"/>
              <a:gd name="connsiteX35" fmla="*/ 156790 w 404440"/>
              <a:gd name="connsiteY35" fmla="*/ 241788 h 762488"/>
              <a:gd name="connsiteX36" fmla="*/ 184306 w 404440"/>
              <a:gd name="connsiteY36" fmla="*/ 212155 h 762488"/>
              <a:gd name="connsiteX37" fmla="*/ 264740 w 404440"/>
              <a:gd name="connsiteY37" fmla="*/ 178288 h 762488"/>
              <a:gd name="connsiteX38" fmla="*/ 309190 w 404440"/>
              <a:gd name="connsiteY38" fmla="*/ 171938 h 762488"/>
              <a:gd name="connsiteX39" fmla="*/ 340940 w 404440"/>
              <a:gd name="connsiteY39" fmla="*/ 165588 h 762488"/>
              <a:gd name="connsiteX40" fmla="*/ 364223 w 404440"/>
              <a:gd name="connsiteY40" fmla="*/ 171938 h 762488"/>
              <a:gd name="connsiteX41" fmla="*/ 370573 w 404440"/>
              <a:gd name="connsiteY41" fmla="*/ 214271 h 762488"/>
              <a:gd name="connsiteX42" fmla="*/ 330356 w 404440"/>
              <a:gd name="connsiteY42" fmla="*/ 224855 h 762488"/>
              <a:gd name="connsiteX43" fmla="*/ 300723 w 404440"/>
              <a:gd name="connsiteY43" fmla="*/ 218505 h 762488"/>
              <a:gd name="connsiteX44" fmla="*/ 277440 w 404440"/>
              <a:gd name="connsiteY44" fmla="*/ 165588 h 762488"/>
              <a:gd name="connsiteX45" fmla="*/ 281673 w 404440"/>
              <a:gd name="connsiteY45" fmla="*/ 87271 h 762488"/>
              <a:gd name="connsiteX46" fmla="*/ 309190 w 404440"/>
              <a:gd name="connsiteY46" fmla="*/ 53405 h 762488"/>
              <a:gd name="connsiteX47" fmla="*/ 359990 w 404440"/>
              <a:gd name="connsiteY47" fmla="*/ 13188 h 762488"/>
              <a:gd name="connsiteX48" fmla="*/ 374806 w 404440"/>
              <a:gd name="connsiteY48" fmla="*/ 4721 h 762488"/>
              <a:gd name="connsiteX49" fmla="*/ 381156 w 404440"/>
              <a:gd name="connsiteY49" fmla="*/ 488 h 762488"/>
              <a:gd name="connsiteX50" fmla="*/ 404440 w 404440"/>
              <a:gd name="connsiteY50" fmla="*/ 488 h 76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04440" h="762488">
                <a:moveTo>
                  <a:pt x="91173" y="762488"/>
                </a:moveTo>
                <a:cubicBezTo>
                  <a:pt x="87645" y="761782"/>
                  <a:pt x="83506" y="762477"/>
                  <a:pt x="80590" y="760371"/>
                </a:cubicBezTo>
                <a:cubicBezTo>
                  <a:pt x="67359" y="750815"/>
                  <a:pt x="36344" y="718738"/>
                  <a:pt x="27673" y="705338"/>
                </a:cubicBezTo>
                <a:cubicBezTo>
                  <a:pt x="19102" y="692092"/>
                  <a:pt x="6506" y="663005"/>
                  <a:pt x="6506" y="663005"/>
                </a:cubicBezTo>
                <a:cubicBezTo>
                  <a:pt x="3631" y="651504"/>
                  <a:pt x="-899" y="636856"/>
                  <a:pt x="156" y="624905"/>
                </a:cubicBezTo>
                <a:cubicBezTo>
                  <a:pt x="1665" y="607805"/>
                  <a:pt x="4200" y="590692"/>
                  <a:pt x="8623" y="574105"/>
                </a:cubicBezTo>
                <a:cubicBezTo>
                  <a:pt x="9789" y="569734"/>
                  <a:pt x="25051" y="551327"/>
                  <a:pt x="27673" y="548705"/>
                </a:cubicBezTo>
                <a:cubicBezTo>
                  <a:pt x="37935" y="538442"/>
                  <a:pt x="40330" y="540266"/>
                  <a:pt x="53073" y="531771"/>
                </a:cubicBezTo>
                <a:cubicBezTo>
                  <a:pt x="56832" y="529265"/>
                  <a:pt x="59845" y="525730"/>
                  <a:pt x="63656" y="523305"/>
                </a:cubicBezTo>
                <a:cubicBezTo>
                  <a:pt x="69958" y="519295"/>
                  <a:pt x="81661" y="514364"/>
                  <a:pt x="89056" y="512721"/>
                </a:cubicBezTo>
                <a:cubicBezTo>
                  <a:pt x="97435" y="510859"/>
                  <a:pt x="105989" y="509899"/>
                  <a:pt x="114456" y="508488"/>
                </a:cubicBezTo>
                <a:cubicBezTo>
                  <a:pt x="139151" y="509899"/>
                  <a:pt x="163941" y="510132"/>
                  <a:pt x="188540" y="512721"/>
                </a:cubicBezTo>
                <a:cubicBezTo>
                  <a:pt x="191070" y="512987"/>
                  <a:pt x="193215" y="515040"/>
                  <a:pt x="194890" y="516955"/>
                </a:cubicBezTo>
                <a:cubicBezTo>
                  <a:pt x="198240" y="520784"/>
                  <a:pt x="200534" y="525422"/>
                  <a:pt x="203356" y="529655"/>
                </a:cubicBezTo>
                <a:cubicBezTo>
                  <a:pt x="204062" y="536005"/>
                  <a:pt x="205709" y="542320"/>
                  <a:pt x="205473" y="548705"/>
                </a:cubicBezTo>
                <a:cubicBezTo>
                  <a:pt x="204685" y="569981"/>
                  <a:pt x="208716" y="586275"/>
                  <a:pt x="190656" y="597388"/>
                </a:cubicBezTo>
                <a:cubicBezTo>
                  <a:pt x="185522" y="600547"/>
                  <a:pt x="179367" y="601621"/>
                  <a:pt x="173723" y="603738"/>
                </a:cubicBezTo>
                <a:cubicBezTo>
                  <a:pt x="151145" y="603032"/>
                  <a:pt x="128404" y="604423"/>
                  <a:pt x="105990" y="601621"/>
                </a:cubicBezTo>
                <a:cubicBezTo>
                  <a:pt x="99728" y="600838"/>
                  <a:pt x="89056" y="593155"/>
                  <a:pt x="89056" y="593155"/>
                </a:cubicBezTo>
                <a:cubicBezTo>
                  <a:pt x="84117" y="588216"/>
                  <a:pt x="78528" y="583851"/>
                  <a:pt x="74240" y="578338"/>
                </a:cubicBezTo>
                <a:cubicBezTo>
                  <a:pt x="68592" y="571076"/>
                  <a:pt x="63856" y="563115"/>
                  <a:pt x="59423" y="555055"/>
                </a:cubicBezTo>
                <a:cubicBezTo>
                  <a:pt x="55748" y="548374"/>
                  <a:pt x="50072" y="533795"/>
                  <a:pt x="46723" y="525421"/>
                </a:cubicBezTo>
                <a:cubicBezTo>
                  <a:pt x="45824" y="517331"/>
                  <a:pt x="42269" y="486936"/>
                  <a:pt x="42490" y="480971"/>
                </a:cubicBezTo>
                <a:cubicBezTo>
                  <a:pt x="42885" y="470301"/>
                  <a:pt x="43884" y="459514"/>
                  <a:pt x="46723" y="449221"/>
                </a:cubicBezTo>
                <a:cubicBezTo>
                  <a:pt x="49581" y="438861"/>
                  <a:pt x="54452" y="429116"/>
                  <a:pt x="59423" y="419588"/>
                </a:cubicBezTo>
                <a:cubicBezTo>
                  <a:pt x="62953" y="412822"/>
                  <a:pt x="67180" y="406353"/>
                  <a:pt x="72123" y="400538"/>
                </a:cubicBezTo>
                <a:cubicBezTo>
                  <a:pt x="79231" y="392175"/>
                  <a:pt x="86414" y="383549"/>
                  <a:pt x="95406" y="377255"/>
                </a:cubicBezTo>
                <a:cubicBezTo>
                  <a:pt x="114826" y="363661"/>
                  <a:pt x="139698" y="352914"/>
                  <a:pt x="163140" y="347621"/>
                </a:cubicBezTo>
                <a:cubicBezTo>
                  <a:pt x="192015" y="341101"/>
                  <a:pt x="216058" y="339860"/>
                  <a:pt x="245690" y="337038"/>
                </a:cubicBezTo>
                <a:cubicBezTo>
                  <a:pt x="252040" y="335627"/>
                  <a:pt x="258569" y="330748"/>
                  <a:pt x="264740" y="332805"/>
                </a:cubicBezTo>
                <a:cubicBezTo>
                  <a:pt x="290086" y="341253"/>
                  <a:pt x="271401" y="375473"/>
                  <a:pt x="264740" y="385721"/>
                </a:cubicBezTo>
                <a:cubicBezTo>
                  <a:pt x="261946" y="390020"/>
                  <a:pt x="229026" y="392044"/>
                  <a:pt x="228756" y="392071"/>
                </a:cubicBezTo>
                <a:cubicBezTo>
                  <a:pt x="210838" y="387592"/>
                  <a:pt x="185614" y="386781"/>
                  <a:pt x="171606" y="370905"/>
                </a:cubicBezTo>
                <a:cubicBezTo>
                  <a:pt x="164874" y="363275"/>
                  <a:pt x="160317" y="353972"/>
                  <a:pt x="154673" y="345505"/>
                </a:cubicBezTo>
                <a:cubicBezTo>
                  <a:pt x="152556" y="337038"/>
                  <a:pt x="148145" y="328830"/>
                  <a:pt x="148323" y="320105"/>
                </a:cubicBezTo>
                <a:cubicBezTo>
                  <a:pt x="148859" y="293853"/>
                  <a:pt x="148487" y="266698"/>
                  <a:pt x="156790" y="241788"/>
                </a:cubicBezTo>
                <a:cubicBezTo>
                  <a:pt x="161053" y="229000"/>
                  <a:pt x="173405" y="220083"/>
                  <a:pt x="184306" y="212155"/>
                </a:cubicBezTo>
                <a:cubicBezTo>
                  <a:pt x="200835" y="200134"/>
                  <a:pt x="243728" y="183137"/>
                  <a:pt x="264740" y="178288"/>
                </a:cubicBezTo>
                <a:cubicBezTo>
                  <a:pt x="279324" y="174923"/>
                  <a:pt x="294427" y="174399"/>
                  <a:pt x="309190" y="171938"/>
                </a:cubicBezTo>
                <a:cubicBezTo>
                  <a:pt x="319836" y="170164"/>
                  <a:pt x="330357" y="167705"/>
                  <a:pt x="340940" y="165588"/>
                </a:cubicBezTo>
                <a:cubicBezTo>
                  <a:pt x="348701" y="167705"/>
                  <a:pt x="358144" y="166669"/>
                  <a:pt x="364223" y="171938"/>
                </a:cubicBezTo>
                <a:cubicBezTo>
                  <a:pt x="372075" y="178743"/>
                  <a:pt x="376477" y="205087"/>
                  <a:pt x="370573" y="214271"/>
                </a:cubicBezTo>
                <a:cubicBezTo>
                  <a:pt x="363896" y="224657"/>
                  <a:pt x="338651" y="224101"/>
                  <a:pt x="330356" y="224855"/>
                </a:cubicBezTo>
                <a:cubicBezTo>
                  <a:pt x="320478" y="222738"/>
                  <a:pt x="309312" y="223822"/>
                  <a:pt x="300723" y="218505"/>
                </a:cubicBezTo>
                <a:cubicBezTo>
                  <a:pt x="285079" y="208821"/>
                  <a:pt x="281188" y="179645"/>
                  <a:pt x="277440" y="165588"/>
                </a:cubicBezTo>
                <a:cubicBezTo>
                  <a:pt x="275098" y="135149"/>
                  <a:pt x="272171" y="121057"/>
                  <a:pt x="281673" y="87271"/>
                </a:cubicBezTo>
                <a:cubicBezTo>
                  <a:pt x="282781" y="83331"/>
                  <a:pt x="306833" y="55458"/>
                  <a:pt x="309190" y="53405"/>
                </a:cubicBezTo>
                <a:cubicBezTo>
                  <a:pt x="325476" y="39220"/>
                  <a:pt x="341239" y="23904"/>
                  <a:pt x="359990" y="13188"/>
                </a:cubicBezTo>
                <a:cubicBezTo>
                  <a:pt x="364929" y="10366"/>
                  <a:pt x="369928" y="7648"/>
                  <a:pt x="374806" y="4721"/>
                </a:cubicBezTo>
                <a:cubicBezTo>
                  <a:pt x="376987" y="3412"/>
                  <a:pt x="378638" y="848"/>
                  <a:pt x="381156" y="488"/>
                </a:cubicBezTo>
                <a:cubicBezTo>
                  <a:pt x="388839" y="-610"/>
                  <a:pt x="396679" y="488"/>
                  <a:pt x="404440" y="48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B20B831-8FA9-79A6-1A69-C5F913E6DA40}"/>
              </a:ext>
            </a:extLst>
          </p:cNvPr>
          <p:cNvSpPr/>
          <p:nvPr/>
        </p:nvSpPr>
        <p:spPr>
          <a:xfrm rot="7488022">
            <a:off x="9636646" y="2989203"/>
            <a:ext cx="147348" cy="325479"/>
          </a:xfrm>
          <a:custGeom>
            <a:avLst/>
            <a:gdLst>
              <a:gd name="connsiteX0" fmla="*/ 91173 w 404440"/>
              <a:gd name="connsiteY0" fmla="*/ 762488 h 762488"/>
              <a:gd name="connsiteX1" fmla="*/ 80590 w 404440"/>
              <a:gd name="connsiteY1" fmla="*/ 760371 h 762488"/>
              <a:gd name="connsiteX2" fmla="*/ 27673 w 404440"/>
              <a:gd name="connsiteY2" fmla="*/ 705338 h 762488"/>
              <a:gd name="connsiteX3" fmla="*/ 6506 w 404440"/>
              <a:gd name="connsiteY3" fmla="*/ 663005 h 762488"/>
              <a:gd name="connsiteX4" fmla="*/ 156 w 404440"/>
              <a:gd name="connsiteY4" fmla="*/ 624905 h 762488"/>
              <a:gd name="connsiteX5" fmla="*/ 8623 w 404440"/>
              <a:gd name="connsiteY5" fmla="*/ 574105 h 762488"/>
              <a:gd name="connsiteX6" fmla="*/ 27673 w 404440"/>
              <a:gd name="connsiteY6" fmla="*/ 548705 h 762488"/>
              <a:gd name="connsiteX7" fmla="*/ 53073 w 404440"/>
              <a:gd name="connsiteY7" fmla="*/ 531771 h 762488"/>
              <a:gd name="connsiteX8" fmla="*/ 63656 w 404440"/>
              <a:gd name="connsiteY8" fmla="*/ 523305 h 762488"/>
              <a:gd name="connsiteX9" fmla="*/ 89056 w 404440"/>
              <a:gd name="connsiteY9" fmla="*/ 512721 h 762488"/>
              <a:gd name="connsiteX10" fmla="*/ 114456 w 404440"/>
              <a:gd name="connsiteY10" fmla="*/ 508488 h 762488"/>
              <a:gd name="connsiteX11" fmla="*/ 188540 w 404440"/>
              <a:gd name="connsiteY11" fmla="*/ 512721 h 762488"/>
              <a:gd name="connsiteX12" fmla="*/ 194890 w 404440"/>
              <a:gd name="connsiteY12" fmla="*/ 516955 h 762488"/>
              <a:gd name="connsiteX13" fmla="*/ 203356 w 404440"/>
              <a:gd name="connsiteY13" fmla="*/ 529655 h 762488"/>
              <a:gd name="connsiteX14" fmla="*/ 205473 w 404440"/>
              <a:gd name="connsiteY14" fmla="*/ 548705 h 762488"/>
              <a:gd name="connsiteX15" fmla="*/ 190656 w 404440"/>
              <a:gd name="connsiteY15" fmla="*/ 597388 h 762488"/>
              <a:gd name="connsiteX16" fmla="*/ 173723 w 404440"/>
              <a:gd name="connsiteY16" fmla="*/ 603738 h 762488"/>
              <a:gd name="connsiteX17" fmla="*/ 105990 w 404440"/>
              <a:gd name="connsiteY17" fmla="*/ 601621 h 762488"/>
              <a:gd name="connsiteX18" fmla="*/ 89056 w 404440"/>
              <a:gd name="connsiteY18" fmla="*/ 593155 h 762488"/>
              <a:gd name="connsiteX19" fmla="*/ 74240 w 404440"/>
              <a:gd name="connsiteY19" fmla="*/ 578338 h 762488"/>
              <a:gd name="connsiteX20" fmla="*/ 59423 w 404440"/>
              <a:gd name="connsiteY20" fmla="*/ 555055 h 762488"/>
              <a:gd name="connsiteX21" fmla="*/ 46723 w 404440"/>
              <a:gd name="connsiteY21" fmla="*/ 525421 h 762488"/>
              <a:gd name="connsiteX22" fmla="*/ 42490 w 404440"/>
              <a:gd name="connsiteY22" fmla="*/ 480971 h 762488"/>
              <a:gd name="connsiteX23" fmla="*/ 46723 w 404440"/>
              <a:gd name="connsiteY23" fmla="*/ 449221 h 762488"/>
              <a:gd name="connsiteX24" fmla="*/ 59423 w 404440"/>
              <a:gd name="connsiteY24" fmla="*/ 419588 h 762488"/>
              <a:gd name="connsiteX25" fmla="*/ 72123 w 404440"/>
              <a:gd name="connsiteY25" fmla="*/ 400538 h 762488"/>
              <a:gd name="connsiteX26" fmla="*/ 95406 w 404440"/>
              <a:gd name="connsiteY26" fmla="*/ 377255 h 762488"/>
              <a:gd name="connsiteX27" fmla="*/ 163140 w 404440"/>
              <a:gd name="connsiteY27" fmla="*/ 347621 h 762488"/>
              <a:gd name="connsiteX28" fmla="*/ 245690 w 404440"/>
              <a:gd name="connsiteY28" fmla="*/ 337038 h 762488"/>
              <a:gd name="connsiteX29" fmla="*/ 264740 w 404440"/>
              <a:gd name="connsiteY29" fmla="*/ 332805 h 762488"/>
              <a:gd name="connsiteX30" fmla="*/ 264740 w 404440"/>
              <a:gd name="connsiteY30" fmla="*/ 385721 h 762488"/>
              <a:gd name="connsiteX31" fmla="*/ 228756 w 404440"/>
              <a:gd name="connsiteY31" fmla="*/ 392071 h 762488"/>
              <a:gd name="connsiteX32" fmla="*/ 171606 w 404440"/>
              <a:gd name="connsiteY32" fmla="*/ 370905 h 762488"/>
              <a:gd name="connsiteX33" fmla="*/ 154673 w 404440"/>
              <a:gd name="connsiteY33" fmla="*/ 345505 h 762488"/>
              <a:gd name="connsiteX34" fmla="*/ 148323 w 404440"/>
              <a:gd name="connsiteY34" fmla="*/ 320105 h 762488"/>
              <a:gd name="connsiteX35" fmla="*/ 156790 w 404440"/>
              <a:gd name="connsiteY35" fmla="*/ 241788 h 762488"/>
              <a:gd name="connsiteX36" fmla="*/ 184306 w 404440"/>
              <a:gd name="connsiteY36" fmla="*/ 212155 h 762488"/>
              <a:gd name="connsiteX37" fmla="*/ 264740 w 404440"/>
              <a:gd name="connsiteY37" fmla="*/ 178288 h 762488"/>
              <a:gd name="connsiteX38" fmla="*/ 309190 w 404440"/>
              <a:gd name="connsiteY38" fmla="*/ 171938 h 762488"/>
              <a:gd name="connsiteX39" fmla="*/ 340940 w 404440"/>
              <a:gd name="connsiteY39" fmla="*/ 165588 h 762488"/>
              <a:gd name="connsiteX40" fmla="*/ 364223 w 404440"/>
              <a:gd name="connsiteY40" fmla="*/ 171938 h 762488"/>
              <a:gd name="connsiteX41" fmla="*/ 370573 w 404440"/>
              <a:gd name="connsiteY41" fmla="*/ 214271 h 762488"/>
              <a:gd name="connsiteX42" fmla="*/ 330356 w 404440"/>
              <a:gd name="connsiteY42" fmla="*/ 224855 h 762488"/>
              <a:gd name="connsiteX43" fmla="*/ 300723 w 404440"/>
              <a:gd name="connsiteY43" fmla="*/ 218505 h 762488"/>
              <a:gd name="connsiteX44" fmla="*/ 277440 w 404440"/>
              <a:gd name="connsiteY44" fmla="*/ 165588 h 762488"/>
              <a:gd name="connsiteX45" fmla="*/ 281673 w 404440"/>
              <a:gd name="connsiteY45" fmla="*/ 87271 h 762488"/>
              <a:gd name="connsiteX46" fmla="*/ 309190 w 404440"/>
              <a:gd name="connsiteY46" fmla="*/ 53405 h 762488"/>
              <a:gd name="connsiteX47" fmla="*/ 359990 w 404440"/>
              <a:gd name="connsiteY47" fmla="*/ 13188 h 762488"/>
              <a:gd name="connsiteX48" fmla="*/ 374806 w 404440"/>
              <a:gd name="connsiteY48" fmla="*/ 4721 h 762488"/>
              <a:gd name="connsiteX49" fmla="*/ 381156 w 404440"/>
              <a:gd name="connsiteY49" fmla="*/ 488 h 762488"/>
              <a:gd name="connsiteX50" fmla="*/ 404440 w 404440"/>
              <a:gd name="connsiteY50" fmla="*/ 488 h 76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04440" h="762488">
                <a:moveTo>
                  <a:pt x="91173" y="762488"/>
                </a:moveTo>
                <a:cubicBezTo>
                  <a:pt x="87645" y="761782"/>
                  <a:pt x="83506" y="762477"/>
                  <a:pt x="80590" y="760371"/>
                </a:cubicBezTo>
                <a:cubicBezTo>
                  <a:pt x="67359" y="750815"/>
                  <a:pt x="36344" y="718738"/>
                  <a:pt x="27673" y="705338"/>
                </a:cubicBezTo>
                <a:cubicBezTo>
                  <a:pt x="19102" y="692092"/>
                  <a:pt x="6506" y="663005"/>
                  <a:pt x="6506" y="663005"/>
                </a:cubicBezTo>
                <a:cubicBezTo>
                  <a:pt x="3631" y="651504"/>
                  <a:pt x="-899" y="636856"/>
                  <a:pt x="156" y="624905"/>
                </a:cubicBezTo>
                <a:cubicBezTo>
                  <a:pt x="1665" y="607805"/>
                  <a:pt x="4200" y="590692"/>
                  <a:pt x="8623" y="574105"/>
                </a:cubicBezTo>
                <a:cubicBezTo>
                  <a:pt x="9789" y="569734"/>
                  <a:pt x="25051" y="551327"/>
                  <a:pt x="27673" y="548705"/>
                </a:cubicBezTo>
                <a:cubicBezTo>
                  <a:pt x="37935" y="538442"/>
                  <a:pt x="40330" y="540266"/>
                  <a:pt x="53073" y="531771"/>
                </a:cubicBezTo>
                <a:cubicBezTo>
                  <a:pt x="56832" y="529265"/>
                  <a:pt x="59845" y="525730"/>
                  <a:pt x="63656" y="523305"/>
                </a:cubicBezTo>
                <a:cubicBezTo>
                  <a:pt x="69958" y="519295"/>
                  <a:pt x="81661" y="514364"/>
                  <a:pt x="89056" y="512721"/>
                </a:cubicBezTo>
                <a:cubicBezTo>
                  <a:pt x="97435" y="510859"/>
                  <a:pt x="105989" y="509899"/>
                  <a:pt x="114456" y="508488"/>
                </a:cubicBezTo>
                <a:cubicBezTo>
                  <a:pt x="139151" y="509899"/>
                  <a:pt x="163941" y="510132"/>
                  <a:pt x="188540" y="512721"/>
                </a:cubicBezTo>
                <a:cubicBezTo>
                  <a:pt x="191070" y="512987"/>
                  <a:pt x="193215" y="515040"/>
                  <a:pt x="194890" y="516955"/>
                </a:cubicBezTo>
                <a:cubicBezTo>
                  <a:pt x="198240" y="520784"/>
                  <a:pt x="200534" y="525422"/>
                  <a:pt x="203356" y="529655"/>
                </a:cubicBezTo>
                <a:cubicBezTo>
                  <a:pt x="204062" y="536005"/>
                  <a:pt x="205709" y="542320"/>
                  <a:pt x="205473" y="548705"/>
                </a:cubicBezTo>
                <a:cubicBezTo>
                  <a:pt x="204685" y="569981"/>
                  <a:pt x="208716" y="586275"/>
                  <a:pt x="190656" y="597388"/>
                </a:cubicBezTo>
                <a:cubicBezTo>
                  <a:pt x="185522" y="600547"/>
                  <a:pt x="179367" y="601621"/>
                  <a:pt x="173723" y="603738"/>
                </a:cubicBezTo>
                <a:cubicBezTo>
                  <a:pt x="151145" y="603032"/>
                  <a:pt x="128404" y="604423"/>
                  <a:pt x="105990" y="601621"/>
                </a:cubicBezTo>
                <a:cubicBezTo>
                  <a:pt x="99728" y="600838"/>
                  <a:pt x="89056" y="593155"/>
                  <a:pt x="89056" y="593155"/>
                </a:cubicBezTo>
                <a:cubicBezTo>
                  <a:pt x="84117" y="588216"/>
                  <a:pt x="78528" y="583851"/>
                  <a:pt x="74240" y="578338"/>
                </a:cubicBezTo>
                <a:cubicBezTo>
                  <a:pt x="68592" y="571076"/>
                  <a:pt x="63856" y="563115"/>
                  <a:pt x="59423" y="555055"/>
                </a:cubicBezTo>
                <a:cubicBezTo>
                  <a:pt x="55748" y="548374"/>
                  <a:pt x="50072" y="533795"/>
                  <a:pt x="46723" y="525421"/>
                </a:cubicBezTo>
                <a:cubicBezTo>
                  <a:pt x="45824" y="517331"/>
                  <a:pt x="42269" y="486936"/>
                  <a:pt x="42490" y="480971"/>
                </a:cubicBezTo>
                <a:cubicBezTo>
                  <a:pt x="42885" y="470301"/>
                  <a:pt x="43884" y="459514"/>
                  <a:pt x="46723" y="449221"/>
                </a:cubicBezTo>
                <a:cubicBezTo>
                  <a:pt x="49581" y="438861"/>
                  <a:pt x="54452" y="429116"/>
                  <a:pt x="59423" y="419588"/>
                </a:cubicBezTo>
                <a:cubicBezTo>
                  <a:pt x="62953" y="412822"/>
                  <a:pt x="67180" y="406353"/>
                  <a:pt x="72123" y="400538"/>
                </a:cubicBezTo>
                <a:cubicBezTo>
                  <a:pt x="79231" y="392175"/>
                  <a:pt x="86414" y="383549"/>
                  <a:pt x="95406" y="377255"/>
                </a:cubicBezTo>
                <a:cubicBezTo>
                  <a:pt x="114826" y="363661"/>
                  <a:pt x="139698" y="352914"/>
                  <a:pt x="163140" y="347621"/>
                </a:cubicBezTo>
                <a:cubicBezTo>
                  <a:pt x="192015" y="341101"/>
                  <a:pt x="216058" y="339860"/>
                  <a:pt x="245690" y="337038"/>
                </a:cubicBezTo>
                <a:cubicBezTo>
                  <a:pt x="252040" y="335627"/>
                  <a:pt x="258569" y="330748"/>
                  <a:pt x="264740" y="332805"/>
                </a:cubicBezTo>
                <a:cubicBezTo>
                  <a:pt x="290086" y="341253"/>
                  <a:pt x="271401" y="375473"/>
                  <a:pt x="264740" y="385721"/>
                </a:cubicBezTo>
                <a:cubicBezTo>
                  <a:pt x="261946" y="390020"/>
                  <a:pt x="229026" y="392044"/>
                  <a:pt x="228756" y="392071"/>
                </a:cubicBezTo>
                <a:cubicBezTo>
                  <a:pt x="210838" y="387592"/>
                  <a:pt x="185614" y="386781"/>
                  <a:pt x="171606" y="370905"/>
                </a:cubicBezTo>
                <a:cubicBezTo>
                  <a:pt x="164874" y="363275"/>
                  <a:pt x="160317" y="353972"/>
                  <a:pt x="154673" y="345505"/>
                </a:cubicBezTo>
                <a:cubicBezTo>
                  <a:pt x="152556" y="337038"/>
                  <a:pt x="148145" y="328830"/>
                  <a:pt x="148323" y="320105"/>
                </a:cubicBezTo>
                <a:cubicBezTo>
                  <a:pt x="148859" y="293853"/>
                  <a:pt x="148487" y="266698"/>
                  <a:pt x="156790" y="241788"/>
                </a:cubicBezTo>
                <a:cubicBezTo>
                  <a:pt x="161053" y="229000"/>
                  <a:pt x="173405" y="220083"/>
                  <a:pt x="184306" y="212155"/>
                </a:cubicBezTo>
                <a:cubicBezTo>
                  <a:pt x="200835" y="200134"/>
                  <a:pt x="243728" y="183137"/>
                  <a:pt x="264740" y="178288"/>
                </a:cubicBezTo>
                <a:cubicBezTo>
                  <a:pt x="279324" y="174923"/>
                  <a:pt x="294427" y="174399"/>
                  <a:pt x="309190" y="171938"/>
                </a:cubicBezTo>
                <a:cubicBezTo>
                  <a:pt x="319836" y="170164"/>
                  <a:pt x="330357" y="167705"/>
                  <a:pt x="340940" y="165588"/>
                </a:cubicBezTo>
                <a:cubicBezTo>
                  <a:pt x="348701" y="167705"/>
                  <a:pt x="358144" y="166669"/>
                  <a:pt x="364223" y="171938"/>
                </a:cubicBezTo>
                <a:cubicBezTo>
                  <a:pt x="372075" y="178743"/>
                  <a:pt x="376477" y="205087"/>
                  <a:pt x="370573" y="214271"/>
                </a:cubicBezTo>
                <a:cubicBezTo>
                  <a:pt x="363896" y="224657"/>
                  <a:pt x="338651" y="224101"/>
                  <a:pt x="330356" y="224855"/>
                </a:cubicBezTo>
                <a:cubicBezTo>
                  <a:pt x="320478" y="222738"/>
                  <a:pt x="309312" y="223822"/>
                  <a:pt x="300723" y="218505"/>
                </a:cubicBezTo>
                <a:cubicBezTo>
                  <a:pt x="285079" y="208821"/>
                  <a:pt x="281188" y="179645"/>
                  <a:pt x="277440" y="165588"/>
                </a:cubicBezTo>
                <a:cubicBezTo>
                  <a:pt x="275098" y="135149"/>
                  <a:pt x="272171" y="121057"/>
                  <a:pt x="281673" y="87271"/>
                </a:cubicBezTo>
                <a:cubicBezTo>
                  <a:pt x="282781" y="83331"/>
                  <a:pt x="306833" y="55458"/>
                  <a:pt x="309190" y="53405"/>
                </a:cubicBezTo>
                <a:cubicBezTo>
                  <a:pt x="325476" y="39220"/>
                  <a:pt x="341239" y="23904"/>
                  <a:pt x="359990" y="13188"/>
                </a:cubicBezTo>
                <a:cubicBezTo>
                  <a:pt x="364929" y="10366"/>
                  <a:pt x="369928" y="7648"/>
                  <a:pt x="374806" y="4721"/>
                </a:cubicBezTo>
                <a:cubicBezTo>
                  <a:pt x="376987" y="3412"/>
                  <a:pt x="378638" y="848"/>
                  <a:pt x="381156" y="488"/>
                </a:cubicBezTo>
                <a:cubicBezTo>
                  <a:pt x="388839" y="-610"/>
                  <a:pt x="396679" y="488"/>
                  <a:pt x="404440" y="48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293B081-340F-65C2-D909-EA62DFE69758}"/>
              </a:ext>
            </a:extLst>
          </p:cNvPr>
          <p:cNvSpPr/>
          <p:nvPr/>
        </p:nvSpPr>
        <p:spPr>
          <a:xfrm>
            <a:off x="9556146" y="2914455"/>
            <a:ext cx="132509" cy="13466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43292F6-F289-C81C-F65E-391D43A5C609}"/>
              </a:ext>
            </a:extLst>
          </p:cNvPr>
          <p:cNvSpPr/>
          <p:nvPr/>
        </p:nvSpPr>
        <p:spPr>
          <a:xfrm>
            <a:off x="9404005" y="3208723"/>
            <a:ext cx="132509" cy="13466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654595-8669-E4F2-647B-C02D5B85C84A}"/>
              </a:ext>
            </a:extLst>
          </p:cNvPr>
          <p:cNvSpPr/>
          <p:nvPr/>
        </p:nvSpPr>
        <p:spPr>
          <a:xfrm>
            <a:off x="9702152" y="3219946"/>
            <a:ext cx="132509" cy="13466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6724BB-F45E-1AE4-3A7D-77E4FFA284DF}"/>
              </a:ext>
            </a:extLst>
          </p:cNvPr>
          <p:cNvSpPr/>
          <p:nvPr/>
        </p:nvSpPr>
        <p:spPr>
          <a:xfrm rot="21116403">
            <a:off x="9287483" y="4437955"/>
            <a:ext cx="677273" cy="1042395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5D56106-B3E2-9363-8338-4B32E7915794}"/>
              </a:ext>
            </a:extLst>
          </p:cNvPr>
          <p:cNvSpPr/>
          <p:nvPr/>
        </p:nvSpPr>
        <p:spPr>
          <a:xfrm rot="20675987">
            <a:off x="9486653" y="4662309"/>
            <a:ext cx="144990" cy="494988"/>
          </a:xfrm>
          <a:custGeom>
            <a:avLst/>
            <a:gdLst>
              <a:gd name="connsiteX0" fmla="*/ 91173 w 404440"/>
              <a:gd name="connsiteY0" fmla="*/ 762488 h 762488"/>
              <a:gd name="connsiteX1" fmla="*/ 80590 w 404440"/>
              <a:gd name="connsiteY1" fmla="*/ 760371 h 762488"/>
              <a:gd name="connsiteX2" fmla="*/ 27673 w 404440"/>
              <a:gd name="connsiteY2" fmla="*/ 705338 h 762488"/>
              <a:gd name="connsiteX3" fmla="*/ 6506 w 404440"/>
              <a:gd name="connsiteY3" fmla="*/ 663005 h 762488"/>
              <a:gd name="connsiteX4" fmla="*/ 156 w 404440"/>
              <a:gd name="connsiteY4" fmla="*/ 624905 h 762488"/>
              <a:gd name="connsiteX5" fmla="*/ 8623 w 404440"/>
              <a:gd name="connsiteY5" fmla="*/ 574105 h 762488"/>
              <a:gd name="connsiteX6" fmla="*/ 27673 w 404440"/>
              <a:gd name="connsiteY6" fmla="*/ 548705 h 762488"/>
              <a:gd name="connsiteX7" fmla="*/ 53073 w 404440"/>
              <a:gd name="connsiteY7" fmla="*/ 531771 h 762488"/>
              <a:gd name="connsiteX8" fmla="*/ 63656 w 404440"/>
              <a:gd name="connsiteY8" fmla="*/ 523305 h 762488"/>
              <a:gd name="connsiteX9" fmla="*/ 89056 w 404440"/>
              <a:gd name="connsiteY9" fmla="*/ 512721 h 762488"/>
              <a:gd name="connsiteX10" fmla="*/ 114456 w 404440"/>
              <a:gd name="connsiteY10" fmla="*/ 508488 h 762488"/>
              <a:gd name="connsiteX11" fmla="*/ 188540 w 404440"/>
              <a:gd name="connsiteY11" fmla="*/ 512721 h 762488"/>
              <a:gd name="connsiteX12" fmla="*/ 194890 w 404440"/>
              <a:gd name="connsiteY12" fmla="*/ 516955 h 762488"/>
              <a:gd name="connsiteX13" fmla="*/ 203356 w 404440"/>
              <a:gd name="connsiteY13" fmla="*/ 529655 h 762488"/>
              <a:gd name="connsiteX14" fmla="*/ 205473 w 404440"/>
              <a:gd name="connsiteY14" fmla="*/ 548705 h 762488"/>
              <a:gd name="connsiteX15" fmla="*/ 190656 w 404440"/>
              <a:gd name="connsiteY15" fmla="*/ 597388 h 762488"/>
              <a:gd name="connsiteX16" fmla="*/ 173723 w 404440"/>
              <a:gd name="connsiteY16" fmla="*/ 603738 h 762488"/>
              <a:gd name="connsiteX17" fmla="*/ 105990 w 404440"/>
              <a:gd name="connsiteY17" fmla="*/ 601621 h 762488"/>
              <a:gd name="connsiteX18" fmla="*/ 89056 w 404440"/>
              <a:gd name="connsiteY18" fmla="*/ 593155 h 762488"/>
              <a:gd name="connsiteX19" fmla="*/ 74240 w 404440"/>
              <a:gd name="connsiteY19" fmla="*/ 578338 h 762488"/>
              <a:gd name="connsiteX20" fmla="*/ 59423 w 404440"/>
              <a:gd name="connsiteY20" fmla="*/ 555055 h 762488"/>
              <a:gd name="connsiteX21" fmla="*/ 46723 w 404440"/>
              <a:gd name="connsiteY21" fmla="*/ 525421 h 762488"/>
              <a:gd name="connsiteX22" fmla="*/ 42490 w 404440"/>
              <a:gd name="connsiteY22" fmla="*/ 480971 h 762488"/>
              <a:gd name="connsiteX23" fmla="*/ 46723 w 404440"/>
              <a:gd name="connsiteY23" fmla="*/ 449221 h 762488"/>
              <a:gd name="connsiteX24" fmla="*/ 59423 w 404440"/>
              <a:gd name="connsiteY24" fmla="*/ 419588 h 762488"/>
              <a:gd name="connsiteX25" fmla="*/ 72123 w 404440"/>
              <a:gd name="connsiteY25" fmla="*/ 400538 h 762488"/>
              <a:gd name="connsiteX26" fmla="*/ 95406 w 404440"/>
              <a:gd name="connsiteY26" fmla="*/ 377255 h 762488"/>
              <a:gd name="connsiteX27" fmla="*/ 163140 w 404440"/>
              <a:gd name="connsiteY27" fmla="*/ 347621 h 762488"/>
              <a:gd name="connsiteX28" fmla="*/ 245690 w 404440"/>
              <a:gd name="connsiteY28" fmla="*/ 337038 h 762488"/>
              <a:gd name="connsiteX29" fmla="*/ 264740 w 404440"/>
              <a:gd name="connsiteY29" fmla="*/ 332805 h 762488"/>
              <a:gd name="connsiteX30" fmla="*/ 264740 w 404440"/>
              <a:gd name="connsiteY30" fmla="*/ 385721 h 762488"/>
              <a:gd name="connsiteX31" fmla="*/ 228756 w 404440"/>
              <a:gd name="connsiteY31" fmla="*/ 392071 h 762488"/>
              <a:gd name="connsiteX32" fmla="*/ 171606 w 404440"/>
              <a:gd name="connsiteY32" fmla="*/ 370905 h 762488"/>
              <a:gd name="connsiteX33" fmla="*/ 154673 w 404440"/>
              <a:gd name="connsiteY33" fmla="*/ 345505 h 762488"/>
              <a:gd name="connsiteX34" fmla="*/ 148323 w 404440"/>
              <a:gd name="connsiteY34" fmla="*/ 320105 h 762488"/>
              <a:gd name="connsiteX35" fmla="*/ 156790 w 404440"/>
              <a:gd name="connsiteY35" fmla="*/ 241788 h 762488"/>
              <a:gd name="connsiteX36" fmla="*/ 184306 w 404440"/>
              <a:gd name="connsiteY36" fmla="*/ 212155 h 762488"/>
              <a:gd name="connsiteX37" fmla="*/ 264740 w 404440"/>
              <a:gd name="connsiteY37" fmla="*/ 178288 h 762488"/>
              <a:gd name="connsiteX38" fmla="*/ 309190 w 404440"/>
              <a:gd name="connsiteY38" fmla="*/ 171938 h 762488"/>
              <a:gd name="connsiteX39" fmla="*/ 340940 w 404440"/>
              <a:gd name="connsiteY39" fmla="*/ 165588 h 762488"/>
              <a:gd name="connsiteX40" fmla="*/ 364223 w 404440"/>
              <a:gd name="connsiteY40" fmla="*/ 171938 h 762488"/>
              <a:gd name="connsiteX41" fmla="*/ 370573 w 404440"/>
              <a:gd name="connsiteY41" fmla="*/ 214271 h 762488"/>
              <a:gd name="connsiteX42" fmla="*/ 330356 w 404440"/>
              <a:gd name="connsiteY42" fmla="*/ 224855 h 762488"/>
              <a:gd name="connsiteX43" fmla="*/ 300723 w 404440"/>
              <a:gd name="connsiteY43" fmla="*/ 218505 h 762488"/>
              <a:gd name="connsiteX44" fmla="*/ 277440 w 404440"/>
              <a:gd name="connsiteY44" fmla="*/ 165588 h 762488"/>
              <a:gd name="connsiteX45" fmla="*/ 281673 w 404440"/>
              <a:gd name="connsiteY45" fmla="*/ 87271 h 762488"/>
              <a:gd name="connsiteX46" fmla="*/ 309190 w 404440"/>
              <a:gd name="connsiteY46" fmla="*/ 53405 h 762488"/>
              <a:gd name="connsiteX47" fmla="*/ 359990 w 404440"/>
              <a:gd name="connsiteY47" fmla="*/ 13188 h 762488"/>
              <a:gd name="connsiteX48" fmla="*/ 374806 w 404440"/>
              <a:gd name="connsiteY48" fmla="*/ 4721 h 762488"/>
              <a:gd name="connsiteX49" fmla="*/ 381156 w 404440"/>
              <a:gd name="connsiteY49" fmla="*/ 488 h 762488"/>
              <a:gd name="connsiteX50" fmla="*/ 404440 w 404440"/>
              <a:gd name="connsiteY50" fmla="*/ 488 h 76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04440" h="762488">
                <a:moveTo>
                  <a:pt x="91173" y="762488"/>
                </a:moveTo>
                <a:cubicBezTo>
                  <a:pt x="87645" y="761782"/>
                  <a:pt x="83506" y="762477"/>
                  <a:pt x="80590" y="760371"/>
                </a:cubicBezTo>
                <a:cubicBezTo>
                  <a:pt x="67359" y="750815"/>
                  <a:pt x="36344" y="718738"/>
                  <a:pt x="27673" y="705338"/>
                </a:cubicBezTo>
                <a:cubicBezTo>
                  <a:pt x="19102" y="692092"/>
                  <a:pt x="6506" y="663005"/>
                  <a:pt x="6506" y="663005"/>
                </a:cubicBezTo>
                <a:cubicBezTo>
                  <a:pt x="3631" y="651504"/>
                  <a:pt x="-899" y="636856"/>
                  <a:pt x="156" y="624905"/>
                </a:cubicBezTo>
                <a:cubicBezTo>
                  <a:pt x="1665" y="607805"/>
                  <a:pt x="4200" y="590692"/>
                  <a:pt x="8623" y="574105"/>
                </a:cubicBezTo>
                <a:cubicBezTo>
                  <a:pt x="9789" y="569734"/>
                  <a:pt x="25051" y="551327"/>
                  <a:pt x="27673" y="548705"/>
                </a:cubicBezTo>
                <a:cubicBezTo>
                  <a:pt x="37935" y="538442"/>
                  <a:pt x="40330" y="540266"/>
                  <a:pt x="53073" y="531771"/>
                </a:cubicBezTo>
                <a:cubicBezTo>
                  <a:pt x="56832" y="529265"/>
                  <a:pt x="59845" y="525730"/>
                  <a:pt x="63656" y="523305"/>
                </a:cubicBezTo>
                <a:cubicBezTo>
                  <a:pt x="69958" y="519295"/>
                  <a:pt x="81661" y="514364"/>
                  <a:pt x="89056" y="512721"/>
                </a:cubicBezTo>
                <a:cubicBezTo>
                  <a:pt x="97435" y="510859"/>
                  <a:pt x="105989" y="509899"/>
                  <a:pt x="114456" y="508488"/>
                </a:cubicBezTo>
                <a:cubicBezTo>
                  <a:pt x="139151" y="509899"/>
                  <a:pt x="163941" y="510132"/>
                  <a:pt x="188540" y="512721"/>
                </a:cubicBezTo>
                <a:cubicBezTo>
                  <a:pt x="191070" y="512987"/>
                  <a:pt x="193215" y="515040"/>
                  <a:pt x="194890" y="516955"/>
                </a:cubicBezTo>
                <a:cubicBezTo>
                  <a:pt x="198240" y="520784"/>
                  <a:pt x="200534" y="525422"/>
                  <a:pt x="203356" y="529655"/>
                </a:cubicBezTo>
                <a:cubicBezTo>
                  <a:pt x="204062" y="536005"/>
                  <a:pt x="205709" y="542320"/>
                  <a:pt x="205473" y="548705"/>
                </a:cubicBezTo>
                <a:cubicBezTo>
                  <a:pt x="204685" y="569981"/>
                  <a:pt x="208716" y="586275"/>
                  <a:pt x="190656" y="597388"/>
                </a:cubicBezTo>
                <a:cubicBezTo>
                  <a:pt x="185522" y="600547"/>
                  <a:pt x="179367" y="601621"/>
                  <a:pt x="173723" y="603738"/>
                </a:cubicBezTo>
                <a:cubicBezTo>
                  <a:pt x="151145" y="603032"/>
                  <a:pt x="128404" y="604423"/>
                  <a:pt x="105990" y="601621"/>
                </a:cubicBezTo>
                <a:cubicBezTo>
                  <a:pt x="99728" y="600838"/>
                  <a:pt x="89056" y="593155"/>
                  <a:pt x="89056" y="593155"/>
                </a:cubicBezTo>
                <a:cubicBezTo>
                  <a:pt x="84117" y="588216"/>
                  <a:pt x="78528" y="583851"/>
                  <a:pt x="74240" y="578338"/>
                </a:cubicBezTo>
                <a:cubicBezTo>
                  <a:pt x="68592" y="571076"/>
                  <a:pt x="63856" y="563115"/>
                  <a:pt x="59423" y="555055"/>
                </a:cubicBezTo>
                <a:cubicBezTo>
                  <a:pt x="55748" y="548374"/>
                  <a:pt x="50072" y="533795"/>
                  <a:pt x="46723" y="525421"/>
                </a:cubicBezTo>
                <a:cubicBezTo>
                  <a:pt x="45824" y="517331"/>
                  <a:pt x="42269" y="486936"/>
                  <a:pt x="42490" y="480971"/>
                </a:cubicBezTo>
                <a:cubicBezTo>
                  <a:pt x="42885" y="470301"/>
                  <a:pt x="43884" y="459514"/>
                  <a:pt x="46723" y="449221"/>
                </a:cubicBezTo>
                <a:cubicBezTo>
                  <a:pt x="49581" y="438861"/>
                  <a:pt x="54452" y="429116"/>
                  <a:pt x="59423" y="419588"/>
                </a:cubicBezTo>
                <a:cubicBezTo>
                  <a:pt x="62953" y="412822"/>
                  <a:pt x="67180" y="406353"/>
                  <a:pt x="72123" y="400538"/>
                </a:cubicBezTo>
                <a:cubicBezTo>
                  <a:pt x="79231" y="392175"/>
                  <a:pt x="86414" y="383549"/>
                  <a:pt x="95406" y="377255"/>
                </a:cubicBezTo>
                <a:cubicBezTo>
                  <a:pt x="114826" y="363661"/>
                  <a:pt x="139698" y="352914"/>
                  <a:pt x="163140" y="347621"/>
                </a:cubicBezTo>
                <a:cubicBezTo>
                  <a:pt x="192015" y="341101"/>
                  <a:pt x="216058" y="339860"/>
                  <a:pt x="245690" y="337038"/>
                </a:cubicBezTo>
                <a:cubicBezTo>
                  <a:pt x="252040" y="335627"/>
                  <a:pt x="258569" y="330748"/>
                  <a:pt x="264740" y="332805"/>
                </a:cubicBezTo>
                <a:cubicBezTo>
                  <a:pt x="290086" y="341253"/>
                  <a:pt x="271401" y="375473"/>
                  <a:pt x="264740" y="385721"/>
                </a:cubicBezTo>
                <a:cubicBezTo>
                  <a:pt x="261946" y="390020"/>
                  <a:pt x="229026" y="392044"/>
                  <a:pt x="228756" y="392071"/>
                </a:cubicBezTo>
                <a:cubicBezTo>
                  <a:pt x="210838" y="387592"/>
                  <a:pt x="185614" y="386781"/>
                  <a:pt x="171606" y="370905"/>
                </a:cubicBezTo>
                <a:cubicBezTo>
                  <a:pt x="164874" y="363275"/>
                  <a:pt x="160317" y="353972"/>
                  <a:pt x="154673" y="345505"/>
                </a:cubicBezTo>
                <a:cubicBezTo>
                  <a:pt x="152556" y="337038"/>
                  <a:pt x="148145" y="328830"/>
                  <a:pt x="148323" y="320105"/>
                </a:cubicBezTo>
                <a:cubicBezTo>
                  <a:pt x="148859" y="293853"/>
                  <a:pt x="148487" y="266698"/>
                  <a:pt x="156790" y="241788"/>
                </a:cubicBezTo>
                <a:cubicBezTo>
                  <a:pt x="161053" y="229000"/>
                  <a:pt x="173405" y="220083"/>
                  <a:pt x="184306" y="212155"/>
                </a:cubicBezTo>
                <a:cubicBezTo>
                  <a:pt x="200835" y="200134"/>
                  <a:pt x="243728" y="183137"/>
                  <a:pt x="264740" y="178288"/>
                </a:cubicBezTo>
                <a:cubicBezTo>
                  <a:pt x="279324" y="174923"/>
                  <a:pt x="294427" y="174399"/>
                  <a:pt x="309190" y="171938"/>
                </a:cubicBezTo>
                <a:cubicBezTo>
                  <a:pt x="319836" y="170164"/>
                  <a:pt x="330357" y="167705"/>
                  <a:pt x="340940" y="165588"/>
                </a:cubicBezTo>
                <a:cubicBezTo>
                  <a:pt x="348701" y="167705"/>
                  <a:pt x="358144" y="166669"/>
                  <a:pt x="364223" y="171938"/>
                </a:cubicBezTo>
                <a:cubicBezTo>
                  <a:pt x="372075" y="178743"/>
                  <a:pt x="376477" y="205087"/>
                  <a:pt x="370573" y="214271"/>
                </a:cubicBezTo>
                <a:cubicBezTo>
                  <a:pt x="363896" y="224657"/>
                  <a:pt x="338651" y="224101"/>
                  <a:pt x="330356" y="224855"/>
                </a:cubicBezTo>
                <a:cubicBezTo>
                  <a:pt x="320478" y="222738"/>
                  <a:pt x="309312" y="223822"/>
                  <a:pt x="300723" y="218505"/>
                </a:cubicBezTo>
                <a:cubicBezTo>
                  <a:pt x="285079" y="208821"/>
                  <a:pt x="281188" y="179645"/>
                  <a:pt x="277440" y="165588"/>
                </a:cubicBezTo>
                <a:cubicBezTo>
                  <a:pt x="275098" y="135149"/>
                  <a:pt x="272171" y="121057"/>
                  <a:pt x="281673" y="87271"/>
                </a:cubicBezTo>
                <a:cubicBezTo>
                  <a:pt x="282781" y="83331"/>
                  <a:pt x="306833" y="55458"/>
                  <a:pt x="309190" y="53405"/>
                </a:cubicBezTo>
                <a:cubicBezTo>
                  <a:pt x="325476" y="39220"/>
                  <a:pt x="341239" y="23904"/>
                  <a:pt x="359990" y="13188"/>
                </a:cubicBezTo>
                <a:cubicBezTo>
                  <a:pt x="364929" y="10366"/>
                  <a:pt x="369928" y="7648"/>
                  <a:pt x="374806" y="4721"/>
                </a:cubicBezTo>
                <a:cubicBezTo>
                  <a:pt x="376987" y="3412"/>
                  <a:pt x="378638" y="848"/>
                  <a:pt x="381156" y="488"/>
                </a:cubicBezTo>
                <a:cubicBezTo>
                  <a:pt x="388839" y="-610"/>
                  <a:pt x="396679" y="488"/>
                  <a:pt x="404440" y="48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F334FB3-17DB-289F-3415-A0CDFFC68B4C}"/>
              </a:ext>
            </a:extLst>
          </p:cNvPr>
          <p:cNvSpPr/>
          <p:nvPr/>
        </p:nvSpPr>
        <p:spPr>
          <a:xfrm rot="4447979">
            <a:off x="9610701" y="4995332"/>
            <a:ext cx="147348" cy="325479"/>
          </a:xfrm>
          <a:custGeom>
            <a:avLst/>
            <a:gdLst>
              <a:gd name="connsiteX0" fmla="*/ 91173 w 404440"/>
              <a:gd name="connsiteY0" fmla="*/ 762488 h 762488"/>
              <a:gd name="connsiteX1" fmla="*/ 80590 w 404440"/>
              <a:gd name="connsiteY1" fmla="*/ 760371 h 762488"/>
              <a:gd name="connsiteX2" fmla="*/ 27673 w 404440"/>
              <a:gd name="connsiteY2" fmla="*/ 705338 h 762488"/>
              <a:gd name="connsiteX3" fmla="*/ 6506 w 404440"/>
              <a:gd name="connsiteY3" fmla="*/ 663005 h 762488"/>
              <a:gd name="connsiteX4" fmla="*/ 156 w 404440"/>
              <a:gd name="connsiteY4" fmla="*/ 624905 h 762488"/>
              <a:gd name="connsiteX5" fmla="*/ 8623 w 404440"/>
              <a:gd name="connsiteY5" fmla="*/ 574105 h 762488"/>
              <a:gd name="connsiteX6" fmla="*/ 27673 w 404440"/>
              <a:gd name="connsiteY6" fmla="*/ 548705 h 762488"/>
              <a:gd name="connsiteX7" fmla="*/ 53073 w 404440"/>
              <a:gd name="connsiteY7" fmla="*/ 531771 h 762488"/>
              <a:gd name="connsiteX8" fmla="*/ 63656 w 404440"/>
              <a:gd name="connsiteY8" fmla="*/ 523305 h 762488"/>
              <a:gd name="connsiteX9" fmla="*/ 89056 w 404440"/>
              <a:gd name="connsiteY9" fmla="*/ 512721 h 762488"/>
              <a:gd name="connsiteX10" fmla="*/ 114456 w 404440"/>
              <a:gd name="connsiteY10" fmla="*/ 508488 h 762488"/>
              <a:gd name="connsiteX11" fmla="*/ 188540 w 404440"/>
              <a:gd name="connsiteY11" fmla="*/ 512721 h 762488"/>
              <a:gd name="connsiteX12" fmla="*/ 194890 w 404440"/>
              <a:gd name="connsiteY12" fmla="*/ 516955 h 762488"/>
              <a:gd name="connsiteX13" fmla="*/ 203356 w 404440"/>
              <a:gd name="connsiteY13" fmla="*/ 529655 h 762488"/>
              <a:gd name="connsiteX14" fmla="*/ 205473 w 404440"/>
              <a:gd name="connsiteY14" fmla="*/ 548705 h 762488"/>
              <a:gd name="connsiteX15" fmla="*/ 190656 w 404440"/>
              <a:gd name="connsiteY15" fmla="*/ 597388 h 762488"/>
              <a:gd name="connsiteX16" fmla="*/ 173723 w 404440"/>
              <a:gd name="connsiteY16" fmla="*/ 603738 h 762488"/>
              <a:gd name="connsiteX17" fmla="*/ 105990 w 404440"/>
              <a:gd name="connsiteY17" fmla="*/ 601621 h 762488"/>
              <a:gd name="connsiteX18" fmla="*/ 89056 w 404440"/>
              <a:gd name="connsiteY18" fmla="*/ 593155 h 762488"/>
              <a:gd name="connsiteX19" fmla="*/ 74240 w 404440"/>
              <a:gd name="connsiteY19" fmla="*/ 578338 h 762488"/>
              <a:gd name="connsiteX20" fmla="*/ 59423 w 404440"/>
              <a:gd name="connsiteY20" fmla="*/ 555055 h 762488"/>
              <a:gd name="connsiteX21" fmla="*/ 46723 w 404440"/>
              <a:gd name="connsiteY21" fmla="*/ 525421 h 762488"/>
              <a:gd name="connsiteX22" fmla="*/ 42490 w 404440"/>
              <a:gd name="connsiteY22" fmla="*/ 480971 h 762488"/>
              <a:gd name="connsiteX23" fmla="*/ 46723 w 404440"/>
              <a:gd name="connsiteY23" fmla="*/ 449221 h 762488"/>
              <a:gd name="connsiteX24" fmla="*/ 59423 w 404440"/>
              <a:gd name="connsiteY24" fmla="*/ 419588 h 762488"/>
              <a:gd name="connsiteX25" fmla="*/ 72123 w 404440"/>
              <a:gd name="connsiteY25" fmla="*/ 400538 h 762488"/>
              <a:gd name="connsiteX26" fmla="*/ 95406 w 404440"/>
              <a:gd name="connsiteY26" fmla="*/ 377255 h 762488"/>
              <a:gd name="connsiteX27" fmla="*/ 163140 w 404440"/>
              <a:gd name="connsiteY27" fmla="*/ 347621 h 762488"/>
              <a:gd name="connsiteX28" fmla="*/ 245690 w 404440"/>
              <a:gd name="connsiteY28" fmla="*/ 337038 h 762488"/>
              <a:gd name="connsiteX29" fmla="*/ 264740 w 404440"/>
              <a:gd name="connsiteY29" fmla="*/ 332805 h 762488"/>
              <a:gd name="connsiteX30" fmla="*/ 264740 w 404440"/>
              <a:gd name="connsiteY30" fmla="*/ 385721 h 762488"/>
              <a:gd name="connsiteX31" fmla="*/ 228756 w 404440"/>
              <a:gd name="connsiteY31" fmla="*/ 392071 h 762488"/>
              <a:gd name="connsiteX32" fmla="*/ 171606 w 404440"/>
              <a:gd name="connsiteY32" fmla="*/ 370905 h 762488"/>
              <a:gd name="connsiteX33" fmla="*/ 154673 w 404440"/>
              <a:gd name="connsiteY33" fmla="*/ 345505 h 762488"/>
              <a:gd name="connsiteX34" fmla="*/ 148323 w 404440"/>
              <a:gd name="connsiteY34" fmla="*/ 320105 h 762488"/>
              <a:gd name="connsiteX35" fmla="*/ 156790 w 404440"/>
              <a:gd name="connsiteY35" fmla="*/ 241788 h 762488"/>
              <a:gd name="connsiteX36" fmla="*/ 184306 w 404440"/>
              <a:gd name="connsiteY36" fmla="*/ 212155 h 762488"/>
              <a:gd name="connsiteX37" fmla="*/ 264740 w 404440"/>
              <a:gd name="connsiteY37" fmla="*/ 178288 h 762488"/>
              <a:gd name="connsiteX38" fmla="*/ 309190 w 404440"/>
              <a:gd name="connsiteY38" fmla="*/ 171938 h 762488"/>
              <a:gd name="connsiteX39" fmla="*/ 340940 w 404440"/>
              <a:gd name="connsiteY39" fmla="*/ 165588 h 762488"/>
              <a:gd name="connsiteX40" fmla="*/ 364223 w 404440"/>
              <a:gd name="connsiteY40" fmla="*/ 171938 h 762488"/>
              <a:gd name="connsiteX41" fmla="*/ 370573 w 404440"/>
              <a:gd name="connsiteY41" fmla="*/ 214271 h 762488"/>
              <a:gd name="connsiteX42" fmla="*/ 330356 w 404440"/>
              <a:gd name="connsiteY42" fmla="*/ 224855 h 762488"/>
              <a:gd name="connsiteX43" fmla="*/ 300723 w 404440"/>
              <a:gd name="connsiteY43" fmla="*/ 218505 h 762488"/>
              <a:gd name="connsiteX44" fmla="*/ 277440 w 404440"/>
              <a:gd name="connsiteY44" fmla="*/ 165588 h 762488"/>
              <a:gd name="connsiteX45" fmla="*/ 281673 w 404440"/>
              <a:gd name="connsiteY45" fmla="*/ 87271 h 762488"/>
              <a:gd name="connsiteX46" fmla="*/ 309190 w 404440"/>
              <a:gd name="connsiteY46" fmla="*/ 53405 h 762488"/>
              <a:gd name="connsiteX47" fmla="*/ 359990 w 404440"/>
              <a:gd name="connsiteY47" fmla="*/ 13188 h 762488"/>
              <a:gd name="connsiteX48" fmla="*/ 374806 w 404440"/>
              <a:gd name="connsiteY48" fmla="*/ 4721 h 762488"/>
              <a:gd name="connsiteX49" fmla="*/ 381156 w 404440"/>
              <a:gd name="connsiteY49" fmla="*/ 488 h 762488"/>
              <a:gd name="connsiteX50" fmla="*/ 404440 w 404440"/>
              <a:gd name="connsiteY50" fmla="*/ 488 h 76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04440" h="762488">
                <a:moveTo>
                  <a:pt x="91173" y="762488"/>
                </a:moveTo>
                <a:cubicBezTo>
                  <a:pt x="87645" y="761782"/>
                  <a:pt x="83506" y="762477"/>
                  <a:pt x="80590" y="760371"/>
                </a:cubicBezTo>
                <a:cubicBezTo>
                  <a:pt x="67359" y="750815"/>
                  <a:pt x="36344" y="718738"/>
                  <a:pt x="27673" y="705338"/>
                </a:cubicBezTo>
                <a:cubicBezTo>
                  <a:pt x="19102" y="692092"/>
                  <a:pt x="6506" y="663005"/>
                  <a:pt x="6506" y="663005"/>
                </a:cubicBezTo>
                <a:cubicBezTo>
                  <a:pt x="3631" y="651504"/>
                  <a:pt x="-899" y="636856"/>
                  <a:pt x="156" y="624905"/>
                </a:cubicBezTo>
                <a:cubicBezTo>
                  <a:pt x="1665" y="607805"/>
                  <a:pt x="4200" y="590692"/>
                  <a:pt x="8623" y="574105"/>
                </a:cubicBezTo>
                <a:cubicBezTo>
                  <a:pt x="9789" y="569734"/>
                  <a:pt x="25051" y="551327"/>
                  <a:pt x="27673" y="548705"/>
                </a:cubicBezTo>
                <a:cubicBezTo>
                  <a:pt x="37935" y="538442"/>
                  <a:pt x="40330" y="540266"/>
                  <a:pt x="53073" y="531771"/>
                </a:cubicBezTo>
                <a:cubicBezTo>
                  <a:pt x="56832" y="529265"/>
                  <a:pt x="59845" y="525730"/>
                  <a:pt x="63656" y="523305"/>
                </a:cubicBezTo>
                <a:cubicBezTo>
                  <a:pt x="69958" y="519295"/>
                  <a:pt x="81661" y="514364"/>
                  <a:pt x="89056" y="512721"/>
                </a:cubicBezTo>
                <a:cubicBezTo>
                  <a:pt x="97435" y="510859"/>
                  <a:pt x="105989" y="509899"/>
                  <a:pt x="114456" y="508488"/>
                </a:cubicBezTo>
                <a:cubicBezTo>
                  <a:pt x="139151" y="509899"/>
                  <a:pt x="163941" y="510132"/>
                  <a:pt x="188540" y="512721"/>
                </a:cubicBezTo>
                <a:cubicBezTo>
                  <a:pt x="191070" y="512987"/>
                  <a:pt x="193215" y="515040"/>
                  <a:pt x="194890" y="516955"/>
                </a:cubicBezTo>
                <a:cubicBezTo>
                  <a:pt x="198240" y="520784"/>
                  <a:pt x="200534" y="525422"/>
                  <a:pt x="203356" y="529655"/>
                </a:cubicBezTo>
                <a:cubicBezTo>
                  <a:pt x="204062" y="536005"/>
                  <a:pt x="205709" y="542320"/>
                  <a:pt x="205473" y="548705"/>
                </a:cubicBezTo>
                <a:cubicBezTo>
                  <a:pt x="204685" y="569981"/>
                  <a:pt x="208716" y="586275"/>
                  <a:pt x="190656" y="597388"/>
                </a:cubicBezTo>
                <a:cubicBezTo>
                  <a:pt x="185522" y="600547"/>
                  <a:pt x="179367" y="601621"/>
                  <a:pt x="173723" y="603738"/>
                </a:cubicBezTo>
                <a:cubicBezTo>
                  <a:pt x="151145" y="603032"/>
                  <a:pt x="128404" y="604423"/>
                  <a:pt x="105990" y="601621"/>
                </a:cubicBezTo>
                <a:cubicBezTo>
                  <a:pt x="99728" y="600838"/>
                  <a:pt x="89056" y="593155"/>
                  <a:pt x="89056" y="593155"/>
                </a:cubicBezTo>
                <a:cubicBezTo>
                  <a:pt x="84117" y="588216"/>
                  <a:pt x="78528" y="583851"/>
                  <a:pt x="74240" y="578338"/>
                </a:cubicBezTo>
                <a:cubicBezTo>
                  <a:pt x="68592" y="571076"/>
                  <a:pt x="63856" y="563115"/>
                  <a:pt x="59423" y="555055"/>
                </a:cubicBezTo>
                <a:cubicBezTo>
                  <a:pt x="55748" y="548374"/>
                  <a:pt x="50072" y="533795"/>
                  <a:pt x="46723" y="525421"/>
                </a:cubicBezTo>
                <a:cubicBezTo>
                  <a:pt x="45824" y="517331"/>
                  <a:pt x="42269" y="486936"/>
                  <a:pt x="42490" y="480971"/>
                </a:cubicBezTo>
                <a:cubicBezTo>
                  <a:pt x="42885" y="470301"/>
                  <a:pt x="43884" y="459514"/>
                  <a:pt x="46723" y="449221"/>
                </a:cubicBezTo>
                <a:cubicBezTo>
                  <a:pt x="49581" y="438861"/>
                  <a:pt x="54452" y="429116"/>
                  <a:pt x="59423" y="419588"/>
                </a:cubicBezTo>
                <a:cubicBezTo>
                  <a:pt x="62953" y="412822"/>
                  <a:pt x="67180" y="406353"/>
                  <a:pt x="72123" y="400538"/>
                </a:cubicBezTo>
                <a:cubicBezTo>
                  <a:pt x="79231" y="392175"/>
                  <a:pt x="86414" y="383549"/>
                  <a:pt x="95406" y="377255"/>
                </a:cubicBezTo>
                <a:cubicBezTo>
                  <a:pt x="114826" y="363661"/>
                  <a:pt x="139698" y="352914"/>
                  <a:pt x="163140" y="347621"/>
                </a:cubicBezTo>
                <a:cubicBezTo>
                  <a:pt x="192015" y="341101"/>
                  <a:pt x="216058" y="339860"/>
                  <a:pt x="245690" y="337038"/>
                </a:cubicBezTo>
                <a:cubicBezTo>
                  <a:pt x="252040" y="335627"/>
                  <a:pt x="258569" y="330748"/>
                  <a:pt x="264740" y="332805"/>
                </a:cubicBezTo>
                <a:cubicBezTo>
                  <a:pt x="290086" y="341253"/>
                  <a:pt x="271401" y="375473"/>
                  <a:pt x="264740" y="385721"/>
                </a:cubicBezTo>
                <a:cubicBezTo>
                  <a:pt x="261946" y="390020"/>
                  <a:pt x="229026" y="392044"/>
                  <a:pt x="228756" y="392071"/>
                </a:cubicBezTo>
                <a:cubicBezTo>
                  <a:pt x="210838" y="387592"/>
                  <a:pt x="185614" y="386781"/>
                  <a:pt x="171606" y="370905"/>
                </a:cubicBezTo>
                <a:cubicBezTo>
                  <a:pt x="164874" y="363275"/>
                  <a:pt x="160317" y="353972"/>
                  <a:pt x="154673" y="345505"/>
                </a:cubicBezTo>
                <a:cubicBezTo>
                  <a:pt x="152556" y="337038"/>
                  <a:pt x="148145" y="328830"/>
                  <a:pt x="148323" y="320105"/>
                </a:cubicBezTo>
                <a:cubicBezTo>
                  <a:pt x="148859" y="293853"/>
                  <a:pt x="148487" y="266698"/>
                  <a:pt x="156790" y="241788"/>
                </a:cubicBezTo>
                <a:cubicBezTo>
                  <a:pt x="161053" y="229000"/>
                  <a:pt x="173405" y="220083"/>
                  <a:pt x="184306" y="212155"/>
                </a:cubicBezTo>
                <a:cubicBezTo>
                  <a:pt x="200835" y="200134"/>
                  <a:pt x="243728" y="183137"/>
                  <a:pt x="264740" y="178288"/>
                </a:cubicBezTo>
                <a:cubicBezTo>
                  <a:pt x="279324" y="174923"/>
                  <a:pt x="294427" y="174399"/>
                  <a:pt x="309190" y="171938"/>
                </a:cubicBezTo>
                <a:cubicBezTo>
                  <a:pt x="319836" y="170164"/>
                  <a:pt x="330357" y="167705"/>
                  <a:pt x="340940" y="165588"/>
                </a:cubicBezTo>
                <a:cubicBezTo>
                  <a:pt x="348701" y="167705"/>
                  <a:pt x="358144" y="166669"/>
                  <a:pt x="364223" y="171938"/>
                </a:cubicBezTo>
                <a:cubicBezTo>
                  <a:pt x="372075" y="178743"/>
                  <a:pt x="376477" y="205087"/>
                  <a:pt x="370573" y="214271"/>
                </a:cubicBezTo>
                <a:cubicBezTo>
                  <a:pt x="363896" y="224657"/>
                  <a:pt x="338651" y="224101"/>
                  <a:pt x="330356" y="224855"/>
                </a:cubicBezTo>
                <a:cubicBezTo>
                  <a:pt x="320478" y="222738"/>
                  <a:pt x="309312" y="223822"/>
                  <a:pt x="300723" y="218505"/>
                </a:cubicBezTo>
                <a:cubicBezTo>
                  <a:pt x="285079" y="208821"/>
                  <a:pt x="281188" y="179645"/>
                  <a:pt x="277440" y="165588"/>
                </a:cubicBezTo>
                <a:cubicBezTo>
                  <a:pt x="275098" y="135149"/>
                  <a:pt x="272171" y="121057"/>
                  <a:pt x="281673" y="87271"/>
                </a:cubicBezTo>
                <a:cubicBezTo>
                  <a:pt x="282781" y="83331"/>
                  <a:pt x="306833" y="55458"/>
                  <a:pt x="309190" y="53405"/>
                </a:cubicBezTo>
                <a:cubicBezTo>
                  <a:pt x="325476" y="39220"/>
                  <a:pt x="341239" y="23904"/>
                  <a:pt x="359990" y="13188"/>
                </a:cubicBezTo>
                <a:cubicBezTo>
                  <a:pt x="364929" y="10366"/>
                  <a:pt x="369928" y="7648"/>
                  <a:pt x="374806" y="4721"/>
                </a:cubicBezTo>
                <a:cubicBezTo>
                  <a:pt x="376987" y="3412"/>
                  <a:pt x="378638" y="848"/>
                  <a:pt x="381156" y="488"/>
                </a:cubicBezTo>
                <a:cubicBezTo>
                  <a:pt x="388839" y="-610"/>
                  <a:pt x="396679" y="488"/>
                  <a:pt x="404440" y="48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678D902-DEF5-FE1A-561E-F77AF474606C}"/>
              </a:ext>
            </a:extLst>
          </p:cNvPr>
          <p:cNvSpPr/>
          <p:nvPr/>
        </p:nvSpPr>
        <p:spPr>
          <a:xfrm rot="8587022">
            <a:off x="9611880" y="4607426"/>
            <a:ext cx="144990" cy="553785"/>
          </a:xfrm>
          <a:custGeom>
            <a:avLst/>
            <a:gdLst>
              <a:gd name="connsiteX0" fmla="*/ 91173 w 404440"/>
              <a:gd name="connsiteY0" fmla="*/ 762488 h 762488"/>
              <a:gd name="connsiteX1" fmla="*/ 80590 w 404440"/>
              <a:gd name="connsiteY1" fmla="*/ 760371 h 762488"/>
              <a:gd name="connsiteX2" fmla="*/ 27673 w 404440"/>
              <a:gd name="connsiteY2" fmla="*/ 705338 h 762488"/>
              <a:gd name="connsiteX3" fmla="*/ 6506 w 404440"/>
              <a:gd name="connsiteY3" fmla="*/ 663005 h 762488"/>
              <a:gd name="connsiteX4" fmla="*/ 156 w 404440"/>
              <a:gd name="connsiteY4" fmla="*/ 624905 h 762488"/>
              <a:gd name="connsiteX5" fmla="*/ 8623 w 404440"/>
              <a:gd name="connsiteY5" fmla="*/ 574105 h 762488"/>
              <a:gd name="connsiteX6" fmla="*/ 27673 w 404440"/>
              <a:gd name="connsiteY6" fmla="*/ 548705 h 762488"/>
              <a:gd name="connsiteX7" fmla="*/ 53073 w 404440"/>
              <a:gd name="connsiteY7" fmla="*/ 531771 h 762488"/>
              <a:gd name="connsiteX8" fmla="*/ 63656 w 404440"/>
              <a:gd name="connsiteY8" fmla="*/ 523305 h 762488"/>
              <a:gd name="connsiteX9" fmla="*/ 89056 w 404440"/>
              <a:gd name="connsiteY9" fmla="*/ 512721 h 762488"/>
              <a:gd name="connsiteX10" fmla="*/ 114456 w 404440"/>
              <a:gd name="connsiteY10" fmla="*/ 508488 h 762488"/>
              <a:gd name="connsiteX11" fmla="*/ 188540 w 404440"/>
              <a:gd name="connsiteY11" fmla="*/ 512721 h 762488"/>
              <a:gd name="connsiteX12" fmla="*/ 194890 w 404440"/>
              <a:gd name="connsiteY12" fmla="*/ 516955 h 762488"/>
              <a:gd name="connsiteX13" fmla="*/ 203356 w 404440"/>
              <a:gd name="connsiteY13" fmla="*/ 529655 h 762488"/>
              <a:gd name="connsiteX14" fmla="*/ 205473 w 404440"/>
              <a:gd name="connsiteY14" fmla="*/ 548705 h 762488"/>
              <a:gd name="connsiteX15" fmla="*/ 190656 w 404440"/>
              <a:gd name="connsiteY15" fmla="*/ 597388 h 762488"/>
              <a:gd name="connsiteX16" fmla="*/ 173723 w 404440"/>
              <a:gd name="connsiteY16" fmla="*/ 603738 h 762488"/>
              <a:gd name="connsiteX17" fmla="*/ 105990 w 404440"/>
              <a:gd name="connsiteY17" fmla="*/ 601621 h 762488"/>
              <a:gd name="connsiteX18" fmla="*/ 89056 w 404440"/>
              <a:gd name="connsiteY18" fmla="*/ 593155 h 762488"/>
              <a:gd name="connsiteX19" fmla="*/ 74240 w 404440"/>
              <a:gd name="connsiteY19" fmla="*/ 578338 h 762488"/>
              <a:gd name="connsiteX20" fmla="*/ 59423 w 404440"/>
              <a:gd name="connsiteY20" fmla="*/ 555055 h 762488"/>
              <a:gd name="connsiteX21" fmla="*/ 46723 w 404440"/>
              <a:gd name="connsiteY21" fmla="*/ 525421 h 762488"/>
              <a:gd name="connsiteX22" fmla="*/ 42490 w 404440"/>
              <a:gd name="connsiteY22" fmla="*/ 480971 h 762488"/>
              <a:gd name="connsiteX23" fmla="*/ 46723 w 404440"/>
              <a:gd name="connsiteY23" fmla="*/ 449221 h 762488"/>
              <a:gd name="connsiteX24" fmla="*/ 59423 w 404440"/>
              <a:gd name="connsiteY24" fmla="*/ 419588 h 762488"/>
              <a:gd name="connsiteX25" fmla="*/ 72123 w 404440"/>
              <a:gd name="connsiteY25" fmla="*/ 400538 h 762488"/>
              <a:gd name="connsiteX26" fmla="*/ 95406 w 404440"/>
              <a:gd name="connsiteY26" fmla="*/ 377255 h 762488"/>
              <a:gd name="connsiteX27" fmla="*/ 163140 w 404440"/>
              <a:gd name="connsiteY27" fmla="*/ 347621 h 762488"/>
              <a:gd name="connsiteX28" fmla="*/ 245690 w 404440"/>
              <a:gd name="connsiteY28" fmla="*/ 337038 h 762488"/>
              <a:gd name="connsiteX29" fmla="*/ 264740 w 404440"/>
              <a:gd name="connsiteY29" fmla="*/ 332805 h 762488"/>
              <a:gd name="connsiteX30" fmla="*/ 264740 w 404440"/>
              <a:gd name="connsiteY30" fmla="*/ 385721 h 762488"/>
              <a:gd name="connsiteX31" fmla="*/ 228756 w 404440"/>
              <a:gd name="connsiteY31" fmla="*/ 392071 h 762488"/>
              <a:gd name="connsiteX32" fmla="*/ 171606 w 404440"/>
              <a:gd name="connsiteY32" fmla="*/ 370905 h 762488"/>
              <a:gd name="connsiteX33" fmla="*/ 154673 w 404440"/>
              <a:gd name="connsiteY33" fmla="*/ 345505 h 762488"/>
              <a:gd name="connsiteX34" fmla="*/ 148323 w 404440"/>
              <a:gd name="connsiteY34" fmla="*/ 320105 h 762488"/>
              <a:gd name="connsiteX35" fmla="*/ 156790 w 404440"/>
              <a:gd name="connsiteY35" fmla="*/ 241788 h 762488"/>
              <a:gd name="connsiteX36" fmla="*/ 184306 w 404440"/>
              <a:gd name="connsiteY36" fmla="*/ 212155 h 762488"/>
              <a:gd name="connsiteX37" fmla="*/ 264740 w 404440"/>
              <a:gd name="connsiteY37" fmla="*/ 178288 h 762488"/>
              <a:gd name="connsiteX38" fmla="*/ 309190 w 404440"/>
              <a:gd name="connsiteY38" fmla="*/ 171938 h 762488"/>
              <a:gd name="connsiteX39" fmla="*/ 340940 w 404440"/>
              <a:gd name="connsiteY39" fmla="*/ 165588 h 762488"/>
              <a:gd name="connsiteX40" fmla="*/ 364223 w 404440"/>
              <a:gd name="connsiteY40" fmla="*/ 171938 h 762488"/>
              <a:gd name="connsiteX41" fmla="*/ 370573 w 404440"/>
              <a:gd name="connsiteY41" fmla="*/ 214271 h 762488"/>
              <a:gd name="connsiteX42" fmla="*/ 330356 w 404440"/>
              <a:gd name="connsiteY42" fmla="*/ 224855 h 762488"/>
              <a:gd name="connsiteX43" fmla="*/ 300723 w 404440"/>
              <a:gd name="connsiteY43" fmla="*/ 218505 h 762488"/>
              <a:gd name="connsiteX44" fmla="*/ 277440 w 404440"/>
              <a:gd name="connsiteY44" fmla="*/ 165588 h 762488"/>
              <a:gd name="connsiteX45" fmla="*/ 281673 w 404440"/>
              <a:gd name="connsiteY45" fmla="*/ 87271 h 762488"/>
              <a:gd name="connsiteX46" fmla="*/ 309190 w 404440"/>
              <a:gd name="connsiteY46" fmla="*/ 53405 h 762488"/>
              <a:gd name="connsiteX47" fmla="*/ 359990 w 404440"/>
              <a:gd name="connsiteY47" fmla="*/ 13188 h 762488"/>
              <a:gd name="connsiteX48" fmla="*/ 374806 w 404440"/>
              <a:gd name="connsiteY48" fmla="*/ 4721 h 762488"/>
              <a:gd name="connsiteX49" fmla="*/ 381156 w 404440"/>
              <a:gd name="connsiteY49" fmla="*/ 488 h 762488"/>
              <a:gd name="connsiteX50" fmla="*/ 404440 w 404440"/>
              <a:gd name="connsiteY50" fmla="*/ 488 h 76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04440" h="762488">
                <a:moveTo>
                  <a:pt x="91173" y="762488"/>
                </a:moveTo>
                <a:cubicBezTo>
                  <a:pt x="87645" y="761782"/>
                  <a:pt x="83506" y="762477"/>
                  <a:pt x="80590" y="760371"/>
                </a:cubicBezTo>
                <a:cubicBezTo>
                  <a:pt x="67359" y="750815"/>
                  <a:pt x="36344" y="718738"/>
                  <a:pt x="27673" y="705338"/>
                </a:cubicBezTo>
                <a:cubicBezTo>
                  <a:pt x="19102" y="692092"/>
                  <a:pt x="6506" y="663005"/>
                  <a:pt x="6506" y="663005"/>
                </a:cubicBezTo>
                <a:cubicBezTo>
                  <a:pt x="3631" y="651504"/>
                  <a:pt x="-899" y="636856"/>
                  <a:pt x="156" y="624905"/>
                </a:cubicBezTo>
                <a:cubicBezTo>
                  <a:pt x="1665" y="607805"/>
                  <a:pt x="4200" y="590692"/>
                  <a:pt x="8623" y="574105"/>
                </a:cubicBezTo>
                <a:cubicBezTo>
                  <a:pt x="9789" y="569734"/>
                  <a:pt x="25051" y="551327"/>
                  <a:pt x="27673" y="548705"/>
                </a:cubicBezTo>
                <a:cubicBezTo>
                  <a:pt x="37935" y="538442"/>
                  <a:pt x="40330" y="540266"/>
                  <a:pt x="53073" y="531771"/>
                </a:cubicBezTo>
                <a:cubicBezTo>
                  <a:pt x="56832" y="529265"/>
                  <a:pt x="59845" y="525730"/>
                  <a:pt x="63656" y="523305"/>
                </a:cubicBezTo>
                <a:cubicBezTo>
                  <a:pt x="69958" y="519295"/>
                  <a:pt x="81661" y="514364"/>
                  <a:pt x="89056" y="512721"/>
                </a:cubicBezTo>
                <a:cubicBezTo>
                  <a:pt x="97435" y="510859"/>
                  <a:pt x="105989" y="509899"/>
                  <a:pt x="114456" y="508488"/>
                </a:cubicBezTo>
                <a:cubicBezTo>
                  <a:pt x="139151" y="509899"/>
                  <a:pt x="163941" y="510132"/>
                  <a:pt x="188540" y="512721"/>
                </a:cubicBezTo>
                <a:cubicBezTo>
                  <a:pt x="191070" y="512987"/>
                  <a:pt x="193215" y="515040"/>
                  <a:pt x="194890" y="516955"/>
                </a:cubicBezTo>
                <a:cubicBezTo>
                  <a:pt x="198240" y="520784"/>
                  <a:pt x="200534" y="525422"/>
                  <a:pt x="203356" y="529655"/>
                </a:cubicBezTo>
                <a:cubicBezTo>
                  <a:pt x="204062" y="536005"/>
                  <a:pt x="205709" y="542320"/>
                  <a:pt x="205473" y="548705"/>
                </a:cubicBezTo>
                <a:cubicBezTo>
                  <a:pt x="204685" y="569981"/>
                  <a:pt x="208716" y="586275"/>
                  <a:pt x="190656" y="597388"/>
                </a:cubicBezTo>
                <a:cubicBezTo>
                  <a:pt x="185522" y="600547"/>
                  <a:pt x="179367" y="601621"/>
                  <a:pt x="173723" y="603738"/>
                </a:cubicBezTo>
                <a:cubicBezTo>
                  <a:pt x="151145" y="603032"/>
                  <a:pt x="128404" y="604423"/>
                  <a:pt x="105990" y="601621"/>
                </a:cubicBezTo>
                <a:cubicBezTo>
                  <a:pt x="99728" y="600838"/>
                  <a:pt x="89056" y="593155"/>
                  <a:pt x="89056" y="593155"/>
                </a:cubicBezTo>
                <a:cubicBezTo>
                  <a:pt x="84117" y="588216"/>
                  <a:pt x="78528" y="583851"/>
                  <a:pt x="74240" y="578338"/>
                </a:cubicBezTo>
                <a:cubicBezTo>
                  <a:pt x="68592" y="571076"/>
                  <a:pt x="63856" y="563115"/>
                  <a:pt x="59423" y="555055"/>
                </a:cubicBezTo>
                <a:cubicBezTo>
                  <a:pt x="55748" y="548374"/>
                  <a:pt x="50072" y="533795"/>
                  <a:pt x="46723" y="525421"/>
                </a:cubicBezTo>
                <a:cubicBezTo>
                  <a:pt x="45824" y="517331"/>
                  <a:pt x="42269" y="486936"/>
                  <a:pt x="42490" y="480971"/>
                </a:cubicBezTo>
                <a:cubicBezTo>
                  <a:pt x="42885" y="470301"/>
                  <a:pt x="43884" y="459514"/>
                  <a:pt x="46723" y="449221"/>
                </a:cubicBezTo>
                <a:cubicBezTo>
                  <a:pt x="49581" y="438861"/>
                  <a:pt x="54452" y="429116"/>
                  <a:pt x="59423" y="419588"/>
                </a:cubicBezTo>
                <a:cubicBezTo>
                  <a:pt x="62953" y="412822"/>
                  <a:pt x="67180" y="406353"/>
                  <a:pt x="72123" y="400538"/>
                </a:cubicBezTo>
                <a:cubicBezTo>
                  <a:pt x="79231" y="392175"/>
                  <a:pt x="86414" y="383549"/>
                  <a:pt x="95406" y="377255"/>
                </a:cubicBezTo>
                <a:cubicBezTo>
                  <a:pt x="114826" y="363661"/>
                  <a:pt x="139698" y="352914"/>
                  <a:pt x="163140" y="347621"/>
                </a:cubicBezTo>
                <a:cubicBezTo>
                  <a:pt x="192015" y="341101"/>
                  <a:pt x="216058" y="339860"/>
                  <a:pt x="245690" y="337038"/>
                </a:cubicBezTo>
                <a:cubicBezTo>
                  <a:pt x="252040" y="335627"/>
                  <a:pt x="258569" y="330748"/>
                  <a:pt x="264740" y="332805"/>
                </a:cubicBezTo>
                <a:cubicBezTo>
                  <a:pt x="290086" y="341253"/>
                  <a:pt x="271401" y="375473"/>
                  <a:pt x="264740" y="385721"/>
                </a:cubicBezTo>
                <a:cubicBezTo>
                  <a:pt x="261946" y="390020"/>
                  <a:pt x="229026" y="392044"/>
                  <a:pt x="228756" y="392071"/>
                </a:cubicBezTo>
                <a:cubicBezTo>
                  <a:pt x="210838" y="387592"/>
                  <a:pt x="185614" y="386781"/>
                  <a:pt x="171606" y="370905"/>
                </a:cubicBezTo>
                <a:cubicBezTo>
                  <a:pt x="164874" y="363275"/>
                  <a:pt x="160317" y="353972"/>
                  <a:pt x="154673" y="345505"/>
                </a:cubicBezTo>
                <a:cubicBezTo>
                  <a:pt x="152556" y="337038"/>
                  <a:pt x="148145" y="328830"/>
                  <a:pt x="148323" y="320105"/>
                </a:cubicBezTo>
                <a:cubicBezTo>
                  <a:pt x="148859" y="293853"/>
                  <a:pt x="148487" y="266698"/>
                  <a:pt x="156790" y="241788"/>
                </a:cubicBezTo>
                <a:cubicBezTo>
                  <a:pt x="161053" y="229000"/>
                  <a:pt x="173405" y="220083"/>
                  <a:pt x="184306" y="212155"/>
                </a:cubicBezTo>
                <a:cubicBezTo>
                  <a:pt x="200835" y="200134"/>
                  <a:pt x="243728" y="183137"/>
                  <a:pt x="264740" y="178288"/>
                </a:cubicBezTo>
                <a:cubicBezTo>
                  <a:pt x="279324" y="174923"/>
                  <a:pt x="294427" y="174399"/>
                  <a:pt x="309190" y="171938"/>
                </a:cubicBezTo>
                <a:cubicBezTo>
                  <a:pt x="319836" y="170164"/>
                  <a:pt x="330357" y="167705"/>
                  <a:pt x="340940" y="165588"/>
                </a:cubicBezTo>
                <a:cubicBezTo>
                  <a:pt x="348701" y="167705"/>
                  <a:pt x="358144" y="166669"/>
                  <a:pt x="364223" y="171938"/>
                </a:cubicBezTo>
                <a:cubicBezTo>
                  <a:pt x="372075" y="178743"/>
                  <a:pt x="376477" y="205087"/>
                  <a:pt x="370573" y="214271"/>
                </a:cubicBezTo>
                <a:cubicBezTo>
                  <a:pt x="363896" y="224657"/>
                  <a:pt x="338651" y="224101"/>
                  <a:pt x="330356" y="224855"/>
                </a:cubicBezTo>
                <a:cubicBezTo>
                  <a:pt x="320478" y="222738"/>
                  <a:pt x="309312" y="223822"/>
                  <a:pt x="300723" y="218505"/>
                </a:cubicBezTo>
                <a:cubicBezTo>
                  <a:pt x="285079" y="208821"/>
                  <a:pt x="281188" y="179645"/>
                  <a:pt x="277440" y="165588"/>
                </a:cubicBezTo>
                <a:cubicBezTo>
                  <a:pt x="275098" y="135149"/>
                  <a:pt x="272171" y="121057"/>
                  <a:pt x="281673" y="87271"/>
                </a:cubicBezTo>
                <a:cubicBezTo>
                  <a:pt x="282781" y="83331"/>
                  <a:pt x="306833" y="55458"/>
                  <a:pt x="309190" y="53405"/>
                </a:cubicBezTo>
                <a:cubicBezTo>
                  <a:pt x="325476" y="39220"/>
                  <a:pt x="341239" y="23904"/>
                  <a:pt x="359990" y="13188"/>
                </a:cubicBezTo>
                <a:cubicBezTo>
                  <a:pt x="364929" y="10366"/>
                  <a:pt x="369928" y="7648"/>
                  <a:pt x="374806" y="4721"/>
                </a:cubicBezTo>
                <a:cubicBezTo>
                  <a:pt x="376987" y="3412"/>
                  <a:pt x="378638" y="848"/>
                  <a:pt x="381156" y="488"/>
                </a:cubicBezTo>
                <a:cubicBezTo>
                  <a:pt x="388839" y="-610"/>
                  <a:pt x="396679" y="488"/>
                  <a:pt x="404440" y="48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2ECC359-1553-F483-684F-E6757AEBB64B}"/>
              </a:ext>
            </a:extLst>
          </p:cNvPr>
          <p:cNvSpPr/>
          <p:nvPr/>
        </p:nvSpPr>
        <p:spPr>
          <a:xfrm>
            <a:off x="9507494" y="4559050"/>
            <a:ext cx="132509" cy="13466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6EDAB73-5587-7CD8-61D4-3466C6855A57}"/>
              </a:ext>
            </a:extLst>
          </p:cNvPr>
          <p:cNvSpPr/>
          <p:nvPr/>
        </p:nvSpPr>
        <p:spPr>
          <a:xfrm>
            <a:off x="9508579" y="5087017"/>
            <a:ext cx="132509" cy="134665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FB28423-463E-10F4-0AE9-EE3D6326759D}"/>
              </a:ext>
            </a:extLst>
          </p:cNvPr>
          <p:cNvSpPr/>
          <p:nvPr/>
        </p:nvSpPr>
        <p:spPr>
          <a:xfrm>
            <a:off x="9752818" y="5097652"/>
            <a:ext cx="132509" cy="13466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84CA5906-5EF5-4BF1-EF8E-567A6E1C7C3A}"/>
              </a:ext>
            </a:extLst>
          </p:cNvPr>
          <p:cNvSpPr/>
          <p:nvPr/>
        </p:nvSpPr>
        <p:spPr>
          <a:xfrm>
            <a:off x="9118127" y="4117261"/>
            <a:ext cx="80055" cy="15382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Up 24">
            <a:extLst>
              <a:ext uri="{FF2B5EF4-FFF2-40B4-BE49-F238E27FC236}">
                <a16:creationId xmlns:a16="http://schemas.microsoft.com/office/drawing/2014/main" id="{71729BC1-E2EF-3DAD-BB95-6BD20323BC7B}"/>
              </a:ext>
            </a:extLst>
          </p:cNvPr>
          <p:cNvSpPr/>
          <p:nvPr/>
        </p:nvSpPr>
        <p:spPr>
          <a:xfrm>
            <a:off x="8911577" y="4117261"/>
            <a:ext cx="80055" cy="15382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17B1E290-086E-41DC-91A9-150D5D78547D}"/>
              </a:ext>
            </a:extLst>
          </p:cNvPr>
          <p:cNvSpPr/>
          <p:nvPr/>
        </p:nvSpPr>
        <p:spPr>
          <a:xfrm>
            <a:off x="10019743" y="4130639"/>
            <a:ext cx="80055" cy="15382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494204B7-11F0-76C3-321F-0FF0A8DC42BD}"/>
              </a:ext>
            </a:extLst>
          </p:cNvPr>
          <p:cNvSpPr/>
          <p:nvPr/>
        </p:nvSpPr>
        <p:spPr>
          <a:xfrm>
            <a:off x="10229230" y="4133200"/>
            <a:ext cx="80055" cy="15382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E8BD2A-F26E-311D-6ACF-2937A89B3649}"/>
              </a:ext>
            </a:extLst>
          </p:cNvPr>
          <p:cNvSpPr txBox="1"/>
          <p:nvPr/>
        </p:nvSpPr>
        <p:spPr>
          <a:xfrm>
            <a:off x="9737774" y="4255349"/>
            <a:ext cx="103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00FF00"/>
                </a:highlight>
              </a:rPr>
              <a:t>B-Field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653ED0-D8F9-1BBB-C9D5-191C2E686675}"/>
              </a:ext>
            </a:extLst>
          </p:cNvPr>
          <p:cNvSpPr txBox="1"/>
          <p:nvPr/>
        </p:nvSpPr>
        <p:spPr>
          <a:xfrm>
            <a:off x="9221951" y="3491026"/>
            <a:ext cx="849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Proton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239AE7-7D29-6D85-EEFA-688413EC3DE5}"/>
              </a:ext>
            </a:extLst>
          </p:cNvPr>
          <p:cNvSpPr txBox="1"/>
          <p:nvPr/>
        </p:nvSpPr>
        <p:spPr>
          <a:xfrm>
            <a:off x="9492418" y="5399523"/>
            <a:ext cx="816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effectLst>
                  <a:glow rad="101600">
                    <a:schemeClr val="bg1"/>
                  </a:glow>
                </a:effectLst>
              </a:rPr>
              <a:t>Proton</a:t>
            </a:r>
          </a:p>
        </p:txBody>
      </p:sp>
    </p:spTree>
    <p:extLst>
      <p:ext uri="{BB962C8B-B14F-4D97-AF65-F5344CB8AC3E}">
        <p14:creationId xmlns:p14="http://schemas.microsoft.com/office/powerpoint/2010/main" val="4149787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03E7-9DC9-3317-8CF9-792AF6110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g2p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D81F9-2B0F-60C9-8059-886D6584B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58292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Ran in </a:t>
            </a:r>
            <a:r>
              <a:rPr lang="en-US" b="1" dirty="0">
                <a:solidFill>
                  <a:srgbClr val="C00000"/>
                </a:solidFill>
              </a:rPr>
              <a:t>Hall A </a:t>
            </a:r>
            <a:r>
              <a:rPr lang="en-US" dirty="0"/>
              <a:t>in 2012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Published results in </a:t>
            </a:r>
            <a:r>
              <a:rPr lang="en-US" i="1" dirty="0"/>
              <a:t>Nature Physics </a:t>
            </a:r>
            <a:r>
              <a:rPr lang="en-US" dirty="0"/>
              <a:t>in 2022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First low Q</a:t>
            </a:r>
            <a:r>
              <a:rPr lang="en-US" baseline="30000" dirty="0"/>
              <a:t>2</a:t>
            </a:r>
            <a:r>
              <a:rPr lang="en-US" dirty="0"/>
              <a:t> g</a:t>
            </a:r>
            <a:r>
              <a:rPr lang="en-US" baseline="-25000" dirty="0"/>
              <a:t>2</a:t>
            </a:r>
            <a:r>
              <a:rPr lang="en-US" dirty="0"/>
              <a:t> measurement for the </a:t>
            </a:r>
            <a:r>
              <a:rPr lang="en-US" b="1" dirty="0">
                <a:solidFill>
                  <a:srgbClr val="FF0000"/>
                </a:solidFill>
              </a:rPr>
              <a:t>proton</a:t>
            </a:r>
            <a:r>
              <a:rPr lang="en-US" dirty="0"/>
              <a:t>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Transversely polarized solid NH</a:t>
            </a:r>
            <a:r>
              <a:rPr lang="en-US" baseline="-25000" dirty="0"/>
              <a:t>3</a:t>
            </a:r>
            <a:r>
              <a:rPr lang="en-US" dirty="0"/>
              <a:t> target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Septa magnets allow small scattering angle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Chicane magnets compensate for target field</a:t>
            </a:r>
            <a:br>
              <a:rPr lang="en-US" dirty="0"/>
            </a:br>
            <a:r>
              <a:rPr lang="en-US" dirty="0"/>
              <a:t>bending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Covers Q</a:t>
            </a:r>
            <a:r>
              <a:rPr lang="en-US" baseline="30000" dirty="0"/>
              <a:t>2</a:t>
            </a:r>
            <a:r>
              <a:rPr lang="en-US" dirty="0"/>
              <a:t> of</a:t>
            </a:r>
            <a:br>
              <a:rPr lang="en-US" dirty="0"/>
            </a:br>
            <a:r>
              <a:rPr lang="en-US" dirty="0"/>
              <a:t>0.01-0.12</a:t>
            </a:r>
            <a:br>
              <a:rPr lang="en-US" dirty="0"/>
            </a:br>
            <a:r>
              <a:rPr lang="en-US" dirty="0"/>
              <a:t>GeV</a:t>
            </a:r>
            <a:r>
              <a:rPr lang="en-US" baseline="30000" dirty="0"/>
              <a:t>2</a:t>
            </a:r>
            <a:endParaRPr lang="en-US" dirty="0"/>
          </a:p>
        </p:txBody>
      </p:sp>
      <p:pic>
        <p:nvPicPr>
          <p:cNvPr id="4" name="g2p_kin_scale.png" descr="g2p_kin_scale.png">
            <a:extLst>
              <a:ext uri="{FF2B5EF4-FFF2-40B4-BE49-F238E27FC236}">
                <a16:creationId xmlns:a16="http://schemas.microsoft.com/office/drawing/2014/main" id="{2DC9E966-822A-FBD7-88E5-764D08761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275" y="2081848"/>
            <a:ext cx="5364479" cy="4023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Beamline_DNP_2.eps" descr="Beamline_DNP_2.eps">
            <a:extLst>
              <a:ext uri="{FF2B5EF4-FFF2-40B4-BE49-F238E27FC236}">
                <a16:creationId xmlns:a16="http://schemas.microsoft.com/office/drawing/2014/main" id="{39A03A98-2D84-E956-4B2D-BF8AC9F96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449" y="4288687"/>
            <a:ext cx="4021931" cy="20947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53006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C86A-605B-4540-E91A-DF990E86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g2p Results (SSF)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91CBE-17DA-2713-36E8-9BDE6D1F3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8370" y="1964782"/>
            <a:ext cx="407543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g</a:t>
            </a:r>
            <a:r>
              <a:rPr lang="en-US" baseline="-25000" dirty="0"/>
              <a:t>2</a:t>
            </a:r>
            <a:r>
              <a:rPr lang="en-US" dirty="0"/>
              <a:t> results have good precision in the resonance region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Phenomenological models (Hall B, MAID) agree well with the data over most of the measured range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The experiment’s one g</a:t>
            </a:r>
            <a:r>
              <a:rPr lang="en-US" baseline="-25000" dirty="0"/>
              <a:t>1</a:t>
            </a:r>
            <a:r>
              <a:rPr lang="en-US" dirty="0"/>
              <a:t> setting has excellent precision and has data down to the pion production threshold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g</a:t>
            </a:r>
            <a:r>
              <a:rPr lang="en-US" baseline="-25000" dirty="0"/>
              <a:t>1</a:t>
            </a:r>
            <a:r>
              <a:rPr lang="en-US" dirty="0"/>
              <a:t> result stays negative while models expect a small positive result near threshold, but data is compatible with a positive result within error bars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71EB3-4C5C-095B-4067-E2176A28B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114" y="1754736"/>
            <a:ext cx="5924605" cy="44434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F2F2BF-BD96-8D8F-7735-C3A6FA8399BB}"/>
              </a:ext>
            </a:extLst>
          </p:cNvPr>
          <p:cNvSpPr txBox="1"/>
          <p:nvPr/>
        </p:nvSpPr>
        <p:spPr>
          <a:xfrm>
            <a:off x="6094810" y="2196848"/>
            <a:ext cx="6097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20000"/>
              <a:buFont typeface="Wingdings 2" panose="05020102010507070707" pitchFamily="18" charset="2"/>
              <a:buChar char=""/>
            </a:pP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endParaRPr lang="en-US" baseline="30000" dirty="0">
              <a:solidFill>
                <a:srgbClr val="FF0000"/>
              </a:solidFill>
            </a:endParaRPr>
          </a:p>
          <a:p>
            <a:pPr>
              <a:buClr>
                <a:srgbClr val="0070C0"/>
              </a:buClr>
              <a:buSzPct val="120000"/>
              <a:buFont typeface="Wingdings 2" panose="05020102010507070707" pitchFamily="18" charset="2"/>
              <a:buChar char=""/>
            </a:pP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8506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3C4EE1-067F-1935-E813-63C0E5EBE8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g2p Results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𝑳𝑻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3C4EE1-067F-1935-E813-63C0E5EBE8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5108B-E9C1-D6D7-B020-63B0F509F0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41396" y="2233084"/>
                <a:ext cx="5014284" cy="4023360"/>
              </a:xfrm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𝐿𝑇</m:t>
                        </m:r>
                      </m:sub>
                    </m:sSub>
                  </m:oMath>
                </a14:m>
                <a:r>
                  <a:rPr lang="en-US" dirty="0"/>
                  <a:t> results agree very well with Alarcon et al. prediction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More significant tension with Bernard et al. calculation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Low Q</a:t>
                </a:r>
                <a:r>
                  <a:rPr lang="en-US" baseline="30000" dirty="0"/>
                  <a:t>2</a:t>
                </a:r>
                <a:r>
                  <a:rPr lang="en-US" dirty="0"/>
                  <a:t> error bar is due to the strong 1/Q</a:t>
                </a:r>
                <a:r>
                  <a:rPr lang="en-US" baseline="30000" dirty="0"/>
                  <a:t>6</a:t>
                </a:r>
                <a:r>
                  <a:rPr lang="en-US" dirty="0"/>
                  <a:t> weighting in the moment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No sign of a proton </a:t>
                </a:r>
                <a:r>
                  <a:rPr lang="en-US" b="1" dirty="0">
                    <a:solidFill>
                      <a:srgbClr val="FF0000"/>
                    </a:solidFill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𝑳𝑻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Puzzle”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5108B-E9C1-D6D7-B020-63B0F509F0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1396" y="2233084"/>
                <a:ext cx="5014284" cy="4023360"/>
              </a:xfrm>
              <a:blipFill>
                <a:blip r:embed="rId3"/>
                <a:stretch>
                  <a:fillRect l="-2916" t="-1515" r="-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4128558-24D0-7C4D-1B25-707022A2B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15" y="1964532"/>
            <a:ext cx="5384999" cy="412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49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3C4EE1-067F-1935-E813-63C0E5EBE8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g2p Results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3C4EE1-067F-1935-E813-63C0E5EBE8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5108B-E9C1-D6D7-B020-63B0F509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846" y="2233084"/>
            <a:ext cx="5014284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Agrees very well with Alarcon et al. prediction and phenomenological 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At low Q</a:t>
            </a:r>
            <a:r>
              <a:rPr lang="en-US" baseline="30000" dirty="0"/>
              <a:t>2</a:t>
            </a:r>
            <a:r>
              <a:rPr lang="en-US" dirty="0"/>
              <a:t>, the color definition drops out and this is a “pure polarizability”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Fully positive, in contrast to the negative SANE result at higher Q</a:t>
            </a:r>
            <a:r>
              <a:rPr lang="en-US" baseline="30000" dirty="0"/>
              <a:t>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aseline="30000" dirty="0"/>
              <a:t> </a:t>
            </a:r>
            <a:r>
              <a:rPr lang="en-US" dirty="0"/>
              <a:t>Ideal observable to try and understand the full Q</a:t>
            </a:r>
            <a:r>
              <a:rPr lang="en-US" baseline="30000" dirty="0"/>
              <a:t>2</a:t>
            </a:r>
            <a:r>
              <a:rPr lang="en-US" dirty="0"/>
              <a:t> spectrum from the EFT regime to the </a:t>
            </a:r>
            <a:r>
              <a:rPr lang="en-US" dirty="0" err="1"/>
              <a:t>pQCD</a:t>
            </a:r>
            <a:r>
              <a:rPr lang="en-US" dirty="0"/>
              <a:t> regime</a:t>
            </a:r>
            <a:endParaRPr lang="en-US" baseline="30000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44AB7A7D-C5B5-F546-2280-63AFADF4E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4" y="2114550"/>
            <a:ext cx="5626723" cy="414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15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3C4EE1-067F-1935-E813-63C0E5EBE8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g2p Results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3C4EE1-067F-1935-E813-63C0E5EBE8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5108B-E9C1-D6D7-B020-63B0F509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846" y="2233084"/>
            <a:ext cx="5014284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Without the full integral, we can’t check B.C. Sum Rule fulfillment…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aseline="30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Higher Q</a:t>
            </a:r>
            <a:r>
              <a:rPr lang="en-US" baseline="30000" dirty="0"/>
              <a:t>2</a:t>
            </a:r>
            <a:r>
              <a:rPr lang="en-US" dirty="0"/>
              <a:t> experiments have used g</a:t>
            </a:r>
            <a:r>
              <a:rPr lang="en-US" baseline="-25000" dirty="0"/>
              <a:t>2</a:t>
            </a:r>
            <a:r>
              <a:rPr lang="en-US" baseline="30000" dirty="0"/>
              <a:t>WW</a:t>
            </a:r>
            <a:r>
              <a:rPr lang="en-US" dirty="0"/>
              <a:t> to estimate this part, but because it relies on the assumption of Twist-2, it fails by this Q</a:t>
            </a:r>
            <a:r>
              <a:rPr lang="en-US" baseline="30000" dirty="0"/>
              <a:t>2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baseline="30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Instead, the data can be used to access the unmeasurable low-x regime if B.C. Sum Rule is assumed 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4DB7B484-6DE0-344F-C783-CE14226E2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0" y="1764248"/>
            <a:ext cx="5617629" cy="449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88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3C4EE1-067F-1935-E813-63C0E5EBE8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g2p Results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baseline="-25000" dirty="0"/>
                  <a:t>2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3C4EE1-067F-1935-E813-63C0E5EBE8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5108B-E9C1-D6D7-B020-63B0F509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846" y="2233084"/>
            <a:ext cx="5014284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Without the full integral, we can’t check B.C. Sum Rule fulfillment…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aseline="30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Higher Q</a:t>
            </a:r>
            <a:r>
              <a:rPr lang="en-US" baseline="30000" dirty="0"/>
              <a:t>2</a:t>
            </a:r>
            <a:r>
              <a:rPr lang="en-US" dirty="0"/>
              <a:t> experiments have used g</a:t>
            </a:r>
            <a:r>
              <a:rPr lang="en-US" baseline="-25000" dirty="0"/>
              <a:t>2</a:t>
            </a:r>
            <a:r>
              <a:rPr lang="en-US" baseline="30000" dirty="0"/>
              <a:t>WW</a:t>
            </a:r>
            <a:r>
              <a:rPr lang="en-US" dirty="0"/>
              <a:t> to estimate this part, but because it relies on the assumption of Twist-2, it fails by this Q</a:t>
            </a:r>
            <a:r>
              <a:rPr lang="en-US" baseline="30000" dirty="0"/>
              <a:t>2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baseline="30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Instead, the data can be used to access the unmeasurable low-x regime if B.C. Sum Rule is assumed 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4DB7B484-6DE0-344F-C783-CE14226E2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0" y="1764248"/>
            <a:ext cx="5617629" cy="449219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24920E-78D4-6853-AB9F-3F4AB5362016}"/>
              </a:ext>
            </a:extLst>
          </p:cNvPr>
          <p:cNvCxnSpPr/>
          <p:nvPr/>
        </p:nvCxnSpPr>
        <p:spPr>
          <a:xfrm flipV="1">
            <a:off x="2641600" y="3486150"/>
            <a:ext cx="0" cy="524196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E4C3C7D-8B7E-3A0A-BF58-6457DB74A31D}"/>
              </a:ext>
            </a:extLst>
          </p:cNvPr>
          <p:cNvCxnSpPr>
            <a:cxnSpLocks/>
          </p:cNvCxnSpPr>
          <p:nvPr/>
        </p:nvCxnSpPr>
        <p:spPr>
          <a:xfrm flipV="1">
            <a:off x="2343150" y="3468848"/>
            <a:ext cx="0" cy="379252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C171CC-A125-9219-6EB5-C4817213FB43}"/>
              </a:ext>
            </a:extLst>
          </p:cNvPr>
          <p:cNvCxnSpPr>
            <a:cxnSpLocks/>
          </p:cNvCxnSpPr>
          <p:nvPr/>
        </p:nvCxnSpPr>
        <p:spPr>
          <a:xfrm flipV="1">
            <a:off x="1879600" y="3468848"/>
            <a:ext cx="0" cy="137952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D444C58-6FB1-CE0A-EAC4-0A59A48B87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2974" y="3150027"/>
          <a:ext cx="919374" cy="119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187923" imgH="5450486" progId="">
                  <p:embed/>
                </p:oleObj>
              </mc:Choice>
              <mc:Fallback>
                <p:oleObj r:id="rId4" imgW="4187923" imgH="5450486" progId="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D444C58-6FB1-CE0A-EAC4-0A59A48B87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2974" y="3150027"/>
                        <a:ext cx="919374" cy="1196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DE1C2FE-3760-94DF-A081-AA2851994FC0}"/>
              </a:ext>
            </a:extLst>
          </p:cNvPr>
          <p:cNvSpPr txBox="1"/>
          <p:nvPr/>
        </p:nvSpPr>
        <p:spPr>
          <a:xfrm>
            <a:off x="2914937" y="3335308"/>
            <a:ext cx="674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C000"/>
                </a:solidFill>
              </a:rPr>
              <a:t>Low-x</a:t>
            </a:r>
          </a:p>
          <a:p>
            <a:r>
              <a:rPr lang="en-US" sz="1200" b="1" dirty="0">
                <a:solidFill>
                  <a:srgbClr val="FFC000"/>
                </a:solidFill>
              </a:rPr>
              <a:t>Part of</a:t>
            </a:r>
          </a:p>
          <a:p>
            <a:r>
              <a:rPr lang="en-US" sz="1200" b="1" dirty="0">
                <a:solidFill>
                  <a:srgbClr val="FFC000"/>
                </a:solidFill>
              </a:rPr>
              <a:t>Integral</a:t>
            </a:r>
          </a:p>
        </p:txBody>
      </p:sp>
    </p:spTree>
    <p:extLst>
      <p:ext uri="{BB962C8B-B14F-4D97-AF65-F5344CB8AC3E}">
        <p14:creationId xmlns:p14="http://schemas.microsoft.com/office/powerpoint/2010/main" val="2351118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4BA1CB-DF81-EE2F-B4D2-0F19B8B99FDE}"/>
              </a:ext>
            </a:extLst>
          </p:cNvPr>
          <p:cNvSpPr txBox="1"/>
          <p:nvPr/>
        </p:nvSpPr>
        <p:spPr>
          <a:xfrm>
            <a:off x="2596292" y="2828835"/>
            <a:ext cx="6999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Black" panose="02040A04050005020304" pitchFamily="18" charset="0"/>
              </a:rPr>
              <a:t>We also need </a:t>
            </a:r>
            <a:r>
              <a:rPr lang="en-US" sz="3600" dirty="0">
                <a:solidFill>
                  <a:srgbClr val="C00000"/>
                </a:solidFill>
                <a:latin typeface="Amasis MT Pro Black" panose="02040A04050005020304" pitchFamily="18" charset="0"/>
              </a:rPr>
              <a:t>proton</a:t>
            </a:r>
            <a:r>
              <a:rPr lang="en-US" sz="3600" dirty="0">
                <a:latin typeface="Amasis MT Pro Black" panose="02040A04050005020304" pitchFamily="18" charset="0"/>
              </a:rPr>
              <a:t> g</a:t>
            </a:r>
            <a:r>
              <a:rPr lang="en-US" sz="3600" baseline="-25000" dirty="0">
                <a:latin typeface="Amasis MT Pro Black" panose="02040A04050005020304" pitchFamily="18" charset="0"/>
              </a:rPr>
              <a:t>1</a:t>
            </a:r>
            <a:r>
              <a:rPr lang="en-US" sz="3600" dirty="0">
                <a:latin typeface="Amasis MT Pro Black" panose="02040A04050005020304" pitchFamily="18" charset="0"/>
              </a:rPr>
              <a:t> results at this same Q</a:t>
            </a:r>
            <a:r>
              <a:rPr lang="en-US" sz="3600" baseline="30000" dirty="0">
                <a:latin typeface="Amasis MT Pro Black" panose="02040A04050005020304" pitchFamily="18" charset="0"/>
              </a:rPr>
              <a:t>2</a:t>
            </a:r>
            <a:r>
              <a:rPr lang="en-US" sz="3600" dirty="0">
                <a:latin typeface="Amasis MT Pro Black" panose="02040A040500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30535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6AC94-AD87-114F-B18A-0F433257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EG4 Experiment</a:t>
            </a:r>
          </a:p>
        </p:txBody>
      </p:sp>
      <p:sp>
        <p:nvSpPr>
          <p:cNvPr id="8" name="A. Deur low-Q 2023, 18 May 2023">
            <a:extLst>
              <a:ext uri="{FF2B5EF4-FFF2-40B4-BE49-F238E27FC236}">
                <a16:creationId xmlns:a16="http://schemas.microsoft.com/office/drawing/2014/main" id="{FC3ED074-024C-78E7-4F89-0ED7B3450621}"/>
              </a:ext>
            </a:extLst>
          </p:cNvPr>
          <p:cNvSpPr/>
          <p:nvPr/>
        </p:nvSpPr>
        <p:spPr>
          <a:xfrm>
            <a:off x="9430695" y="5386532"/>
            <a:ext cx="3051668" cy="210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35719" tIns="35719" rIns="35719" bIns="35719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/>
              <a:t>Courtesy X. Zheng</a:t>
            </a:r>
            <a:endParaRPr sz="900" i="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A. Deur low-Q 2023, 18 May 2023">
            <a:extLst>
              <a:ext uri="{FF2B5EF4-FFF2-40B4-BE49-F238E27FC236}">
                <a16:creationId xmlns:a16="http://schemas.microsoft.com/office/drawing/2014/main" id="{35796C64-0CA9-F682-4789-8F0EA2194B29}"/>
              </a:ext>
            </a:extLst>
          </p:cNvPr>
          <p:cNvSpPr/>
          <p:nvPr/>
        </p:nvSpPr>
        <p:spPr>
          <a:xfrm>
            <a:off x="5369493" y="5666321"/>
            <a:ext cx="3051668" cy="210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35719" tIns="35719" rIns="35719" bIns="35719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>
                <a:solidFill>
                  <a:schemeClr val="bg1">
                    <a:lumMod val="50000"/>
                  </a:schemeClr>
                </a:solidFill>
              </a:rPr>
              <a:t>X. Zheng, March 2009, Spin Structure at Long Distance </a:t>
            </a:r>
            <a:endParaRPr sz="900" i="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15AF70-58EA-B362-5CD8-2A5DFB1DC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564" y="2198522"/>
            <a:ext cx="4234326" cy="3154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E11C65-E971-2414-A0A3-A08402B75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647" y="1989210"/>
            <a:ext cx="3749197" cy="36781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44CE0-004A-1DD1-7E4C-58D35B26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903" y="2018050"/>
            <a:ext cx="3749197" cy="40233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Builds on EG1 by going to very low Q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= 0.01 GeV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Ran with CLAS Detector in </a:t>
            </a:r>
            <a:r>
              <a:rPr lang="en-US" b="1" dirty="0">
                <a:solidFill>
                  <a:schemeClr val="accent4"/>
                </a:solidFill>
              </a:rPr>
              <a:t>Hall B </a:t>
            </a:r>
            <a:r>
              <a:rPr lang="en-US" dirty="0">
                <a:solidFill>
                  <a:schemeClr val="tx1"/>
                </a:solidFill>
              </a:rPr>
              <a:t>in 2006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Longitudinally polarized NH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and ND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target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Specialized Cerenkov detector improved efficiency at forward angles, allowing access to lower Q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Excellent precision longitudinal results for both the </a:t>
            </a:r>
            <a:r>
              <a:rPr lang="en-US" b="1" dirty="0">
                <a:solidFill>
                  <a:srgbClr val="FF0000"/>
                </a:solidFill>
              </a:rPr>
              <a:t>proton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neutron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 Proton </a:t>
            </a:r>
            <a:r>
              <a:rPr lang="en-US" dirty="0">
                <a:solidFill>
                  <a:schemeClr val="tx1"/>
                </a:solidFill>
              </a:rPr>
              <a:t>results published in </a:t>
            </a:r>
            <a:r>
              <a:rPr lang="en-US" i="1" dirty="0">
                <a:solidFill>
                  <a:schemeClr val="tx1"/>
                </a:solidFill>
              </a:rPr>
              <a:t>Nature Physics </a:t>
            </a:r>
            <a:r>
              <a:rPr lang="en-US" dirty="0">
                <a:solidFill>
                  <a:schemeClr val="tx1"/>
                </a:solidFill>
              </a:rPr>
              <a:t>in 2021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0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E961-D239-02C9-E93B-016D8A84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EG4 Results (SSF)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8D1838-580A-5EBA-D6AA-127935AFC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270" y="4223386"/>
            <a:ext cx="3974826" cy="2022903"/>
          </a:xfrm>
          <a:prstGeom prst="rect">
            <a:avLst/>
          </a:prstGeom>
        </p:spPr>
      </p:pic>
      <p:sp>
        <p:nvSpPr>
          <p:cNvPr id="10" name="A. Deur low-Q 2023, 18 May 2023">
            <a:extLst>
              <a:ext uri="{FF2B5EF4-FFF2-40B4-BE49-F238E27FC236}">
                <a16:creationId xmlns:a16="http://schemas.microsoft.com/office/drawing/2014/main" id="{A61E9750-10D0-D095-D130-CB3FFEFDE05E}"/>
              </a:ext>
            </a:extLst>
          </p:cNvPr>
          <p:cNvSpPr/>
          <p:nvPr/>
        </p:nvSpPr>
        <p:spPr>
          <a:xfrm>
            <a:off x="1234035" y="1843424"/>
            <a:ext cx="3051668" cy="210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35719" tIns="35719" rIns="35719" bIns="35719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/>
              <a:t>A. </a:t>
            </a:r>
            <a:r>
              <a:rPr lang="en-US" sz="900" i="0" dirty="0" err="1"/>
              <a:t>Deur</a:t>
            </a:r>
            <a:r>
              <a:rPr lang="en-US" sz="900" i="0" dirty="0"/>
              <a:t> Hadron24, Dalian, China, 08/07/2024</a:t>
            </a:r>
            <a:endParaRPr sz="900" i="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47EE7-4486-4E53-5CD0-E334BD471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160124"/>
            <a:ext cx="6722269" cy="40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98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71030-9BA9-B460-AE49-44371FBFE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EG4 Results (GDH Sum) [</a:t>
            </a:r>
            <a:r>
              <a:rPr lang="en-US" b="1" dirty="0">
                <a:solidFill>
                  <a:srgbClr val="FF0000"/>
                </a:solidFill>
              </a:rPr>
              <a:t>Proton</a:t>
            </a:r>
            <a:r>
              <a:rPr lang="en-US" dirty="0"/>
              <a:t>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79DF2-6213-9B20-C1E6-65810E2D7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8600" y="2000091"/>
            <a:ext cx="3059202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Agrees well with Alarcon et al. prediction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Better agreement with Bernard et al. calculation at lowest Q</a:t>
            </a:r>
            <a:r>
              <a:rPr lang="en-US" baseline="30000" dirty="0"/>
              <a:t>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Seems to converge to the GDH Slope by the lowest Q</a:t>
            </a:r>
            <a:r>
              <a:rPr lang="en-US" baseline="30000" dirty="0"/>
              <a:t>2</a:t>
            </a:r>
            <a:r>
              <a:rPr lang="en-US" dirty="0"/>
              <a:t> of the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Extrapolation to Q</a:t>
            </a:r>
            <a:r>
              <a:rPr lang="en-US" baseline="30000" dirty="0"/>
              <a:t>2</a:t>
            </a:r>
            <a:r>
              <a:rPr lang="en-US" baseline="-25000" dirty="0"/>
              <a:t> </a:t>
            </a:r>
            <a:r>
              <a:rPr lang="en-US" dirty="0"/>
              <a:t>= 0 gives</a:t>
            </a:r>
            <a:br>
              <a:rPr lang="en-US" dirty="0"/>
            </a:br>
            <a:r>
              <a:rPr lang="en-US" dirty="0"/>
              <a:t>I(0) = −0.798 ± 0.042</a:t>
            </a:r>
            <a:br>
              <a:rPr lang="en-US" dirty="0"/>
            </a:br>
            <a:r>
              <a:rPr lang="en-US" dirty="0"/>
              <a:t>compared to</a:t>
            </a:r>
            <a:br>
              <a:rPr lang="en-US" dirty="0"/>
            </a:br>
            <a:r>
              <a:rPr lang="en-US" dirty="0"/>
              <a:t>I</a:t>
            </a:r>
            <a:r>
              <a:rPr lang="en-US" baseline="30000" dirty="0"/>
              <a:t>GDH</a:t>
            </a:r>
            <a:r>
              <a:rPr lang="en-US" baseline="-25000" dirty="0"/>
              <a:t> </a:t>
            </a:r>
            <a:r>
              <a:rPr lang="en-US" dirty="0"/>
              <a:t> = -0.804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111F7-573E-EB43-E233-FED3C7E1A4D0}"/>
              </a:ext>
            </a:extLst>
          </p:cNvPr>
          <p:cNvSpPr txBox="1"/>
          <p:nvPr/>
        </p:nvSpPr>
        <p:spPr>
          <a:xfrm>
            <a:off x="2164080" y="1753870"/>
            <a:ext cx="28376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X. Zheng et al.,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Nature Physics 17, 736–741 (2021)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6B152F-C441-D5A3-431C-197C023B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892" y="1753870"/>
            <a:ext cx="4712580" cy="4514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FCAC80-A795-7941-90F3-185EA9A8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8" y="1987810"/>
            <a:ext cx="4528102" cy="431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9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C5F1-8FF2-8F12-0926-480260A62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Structure Functions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0A868E-D752-9078-A8F5-C39BC1F61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39" y="180419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ea typeface="Calibri"/>
                <a:cs typeface="Calibri"/>
              </a:rPr>
              <a:t> In unpolarized systems, the inclusive electron scattering cross section can be written with</a:t>
            </a:r>
            <a:br>
              <a:rPr lang="en-US" dirty="0">
                <a:ea typeface="Calibri"/>
                <a:cs typeface="Calibri"/>
              </a:rPr>
            </a:br>
            <a:r>
              <a:rPr lang="en-US" dirty="0">
                <a:ea typeface="Calibri"/>
                <a:cs typeface="Calibri"/>
              </a:rPr>
              <a:t>F</a:t>
            </a:r>
            <a:r>
              <a:rPr lang="en-US" baseline="-25000" dirty="0">
                <a:ea typeface="Calibri"/>
                <a:cs typeface="Calibri"/>
              </a:rPr>
              <a:t>1</a:t>
            </a:r>
            <a:r>
              <a:rPr lang="en-US" dirty="0">
                <a:ea typeface="Calibri"/>
                <a:cs typeface="Calibri"/>
              </a:rPr>
              <a:t> and F</a:t>
            </a:r>
            <a:r>
              <a:rPr lang="en-US" baseline="-25000" dirty="0">
                <a:ea typeface="Calibri"/>
                <a:cs typeface="Calibri"/>
              </a:rPr>
              <a:t>2</a:t>
            </a:r>
            <a:r>
              <a:rPr lang="en-US" dirty="0">
                <a:ea typeface="Calibri"/>
                <a:cs typeface="Calibri"/>
              </a:rPr>
              <a:t> structure functions describing the internal dynamics of a nucleon: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ea typeface="Calibri"/>
                <a:cs typeface="Calibri"/>
              </a:rPr>
              <a:t> In a spin-½ polarized system, two additional structure functions describe the spin structure of the nucleon: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5" name="Picture 5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16C18961-C383-CE00-091F-C1D7B3155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536" y="2579788"/>
            <a:ext cx="4916090" cy="558996"/>
          </a:xfrm>
          <a:prstGeom prst="rect">
            <a:avLst/>
          </a:prstGeom>
        </p:spPr>
      </p:pic>
      <p:pic>
        <p:nvPicPr>
          <p:cNvPr id="6" name="Picture 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92477970-7196-5DF0-3DB2-4D9FD36E2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910" y="4115473"/>
            <a:ext cx="6517481" cy="5610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2D8B44-CC91-F6BB-EC21-55AF2FA32356}"/>
              </a:ext>
            </a:extLst>
          </p:cNvPr>
          <p:cNvSpPr txBox="1"/>
          <p:nvPr/>
        </p:nvSpPr>
        <p:spPr>
          <a:xfrm>
            <a:off x="3881543" y="5095148"/>
            <a:ext cx="374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Mostly from longitudinal polarization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6ED213-560D-02B8-EC88-1C114E594A53}"/>
              </a:ext>
            </a:extLst>
          </p:cNvPr>
          <p:cNvSpPr txBox="1"/>
          <p:nvPr/>
        </p:nvSpPr>
        <p:spPr>
          <a:xfrm>
            <a:off x="8568041" y="5151428"/>
            <a:ext cx="359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chemeClr val="accent4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Mostly from transverse polarization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9D8E66-A375-1291-44E0-94EEAA2887E9}"/>
              </a:ext>
            </a:extLst>
          </p:cNvPr>
          <p:cNvCxnSpPr/>
          <p:nvPr/>
        </p:nvCxnSpPr>
        <p:spPr>
          <a:xfrm flipH="1">
            <a:off x="6762712" y="4585116"/>
            <a:ext cx="133350" cy="5080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410F08E-301E-A67D-C24D-7D66CAB68481}"/>
              </a:ext>
            </a:extLst>
          </p:cNvPr>
          <p:cNvCxnSpPr>
            <a:cxnSpLocks/>
          </p:cNvCxnSpPr>
          <p:nvPr/>
        </p:nvCxnSpPr>
        <p:spPr>
          <a:xfrm>
            <a:off x="8466441" y="4585116"/>
            <a:ext cx="626721" cy="622604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127C90-9EC3-C442-82F5-8712A35E1F1C}"/>
              </a:ext>
            </a:extLst>
          </p:cNvPr>
          <p:cNvCxnSpPr/>
          <p:nvPr/>
        </p:nvCxnSpPr>
        <p:spPr>
          <a:xfrm>
            <a:off x="6762712" y="4585116"/>
            <a:ext cx="8001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278535-1865-71FB-F896-944BC191A69F}"/>
              </a:ext>
            </a:extLst>
          </p:cNvPr>
          <p:cNvCxnSpPr/>
          <p:nvPr/>
        </p:nvCxnSpPr>
        <p:spPr>
          <a:xfrm>
            <a:off x="8066391" y="4585116"/>
            <a:ext cx="80010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3B9EFB-A0D9-1127-B036-5B4398C9EF5C}"/>
              </a:ext>
            </a:extLst>
          </p:cNvPr>
          <p:cNvSpPr txBox="1"/>
          <p:nvPr/>
        </p:nvSpPr>
        <p:spPr>
          <a:xfrm>
            <a:off x="798158" y="5579084"/>
            <a:ext cx="8157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Moments of g</a:t>
            </a:r>
            <a:r>
              <a:rPr lang="en-US" sz="2000" b="1" u="sng" baseline="-25000" dirty="0"/>
              <a:t>1</a:t>
            </a:r>
            <a:r>
              <a:rPr lang="en-US" sz="2000" b="1" u="sng" dirty="0"/>
              <a:t> and g</a:t>
            </a:r>
            <a:r>
              <a:rPr lang="en-US" sz="2000" b="1" u="sng" baseline="-25000" dirty="0"/>
              <a:t>2</a:t>
            </a:r>
            <a:r>
              <a:rPr lang="en-US" sz="2000" b="1" u="sng" dirty="0"/>
              <a:t> are one of the best options to test effective theories!</a:t>
            </a:r>
          </a:p>
        </p:txBody>
      </p:sp>
    </p:spTree>
    <p:extLst>
      <p:ext uri="{BB962C8B-B14F-4D97-AF65-F5344CB8AC3E}">
        <p14:creationId xmlns:p14="http://schemas.microsoft.com/office/powerpoint/2010/main" val="416645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971030-9BA9-B460-AE49-44371FBFE56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EG4 Results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[</a:t>
                </a:r>
                <a:r>
                  <a:rPr lang="en-US" b="1" dirty="0">
                    <a:solidFill>
                      <a:srgbClr val="FF0000"/>
                    </a:solidFill>
                  </a:rPr>
                  <a:t>Proton</a:t>
                </a:r>
                <a:r>
                  <a:rPr lang="en-US" dirty="0"/>
                  <a:t>]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971030-9BA9-B460-AE49-44371FBFE5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27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79DF2-6213-9B20-C1E6-65810E2D7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0" y="3041491"/>
            <a:ext cx="6081802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Most of the range agrees well with Alarcon et al. prediction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Lowest Q</a:t>
            </a:r>
            <a:r>
              <a:rPr lang="en-US" baseline="30000" dirty="0"/>
              <a:t>2</a:t>
            </a:r>
            <a:r>
              <a:rPr lang="en-US" dirty="0"/>
              <a:t> point better agrees with Bernard et al. calculation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111F7-573E-EB43-E233-FED3C7E1A4D0}"/>
              </a:ext>
            </a:extLst>
          </p:cNvPr>
          <p:cNvSpPr txBox="1"/>
          <p:nvPr/>
        </p:nvSpPr>
        <p:spPr>
          <a:xfrm>
            <a:off x="2164080" y="1753870"/>
            <a:ext cx="28376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X. Zheng et al.,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Nature Physics 17, 736–741 (2021)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0C27F3-E254-C940-5856-F84D1A9EB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11" y="2000091"/>
            <a:ext cx="4268290" cy="412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83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17E2-E725-0BF7-43EF-7B9DC129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EG4 Results [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Neutron</a:t>
            </a:r>
            <a:r>
              <a:rPr lang="en-US" dirty="0"/>
              <a:t>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FBA6E-5FCF-2ABC-7E04-AFBE7A1A8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988" y="2695840"/>
            <a:ext cx="3961924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Neutron results are still preliminary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Courtesy Darren Upton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Will be posted on </a:t>
            </a:r>
            <a:r>
              <a:rPr lang="en-US" dirty="0" err="1"/>
              <a:t>Arxiv</a:t>
            </a:r>
            <a:r>
              <a:rPr lang="en-US" dirty="0"/>
              <a:t> soon!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51547-EFFD-4095-8773-CCF3E5C05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64293"/>
            <a:ext cx="7698213" cy="4154819"/>
          </a:xfrm>
          <a:prstGeom prst="rect">
            <a:avLst/>
          </a:prstGeom>
        </p:spPr>
      </p:pic>
      <p:sp>
        <p:nvSpPr>
          <p:cNvPr id="6" name="A. Deur low-Q 2023, 18 May 2023">
            <a:extLst>
              <a:ext uri="{FF2B5EF4-FFF2-40B4-BE49-F238E27FC236}">
                <a16:creationId xmlns:a16="http://schemas.microsoft.com/office/drawing/2014/main" id="{DF19124F-3575-B402-6BD1-0777F9FFA746}"/>
              </a:ext>
            </a:extLst>
          </p:cNvPr>
          <p:cNvSpPr/>
          <p:nvPr/>
        </p:nvSpPr>
        <p:spPr>
          <a:xfrm>
            <a:off x="676823" y="5913794"/>
            <a:ext cx="3051668" cy="210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35719" tIns="35719" rIns="35719" bIns="35719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/>
              <a:t>A. </a:t>
            </a:r>
            <a:r>
              <a:rPr lang="en-US" sz="900" i="0" dirty="0" err="1"/>
              <a:t>Deur</a:t>
            </a:r>
            <a:r>
              <a:rPr lang="en-US" sz="900" i="0" dirty="0"/>
              <a:t> Hadron24, Dalian, China, 08/07/2024</a:t>
            </a:r>
            <a:endParaRPr sz="900" i="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3DE143-6F5E-1668-41E9-1AC086E38555}"/>
              </a:ext>
            </a:extLst>
          </p:cNvPr>
          <p:cNvSpPr txBox="1"/>
          <p:nvPr/>
        </p:nvSpPr>
        <p:spPr>
          <a:xfrm rot="20340334">
            <a:off x="4544257" y="4528701"/>
            <a:ext cx="2081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effectLst>
                  <a:glow rad="88900">
                    <a:srgbClr val="FFFF00">
                      <a:alpha val="59000"/>
                    </a:srgbClr>
                  </a:glow>
                </a:effectLst>
                <a:latin typeface="Aldhabi" panose="020F0502020204030204" pitchFamily="2" charset="-78"/>
                <a:cs typeface="Aldhabi" panose="020F0502020204030204" pitchFamily="2" charset="-78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357706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3AACEA-E82A-840C-3EFE-C8E491F5E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06" y="1758792"/>
            <a:ext cx="6017969" cy="45869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A8817E2-E725-0BF7-43EF-7B9DC129A0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EG4 Results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) [</a:t>
                </a:r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Neutron</a:t>
                </a:r>
                <a:r>
                  <a:rPr lang="en-US" dirty="0"/>
                  <a:t>]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A8817E2-E725-0BF7-43EF-7B9DC129A0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727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FBA6E-5FCF-2ABC-7E04-AFBE7A1A8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137" y="3913825"/>
            <a:ext cx="6079331" cy="27544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Good agreement with E97-110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Decent agreement with both Bernard and Alarcon calculations at low Q</a:t>
            </a:r>
            <a:r>
              <a:rPr lang="en-US" baseline="30000" dirty="0"/>
              <a:t>2</a:t>
            </a:r>
            <a:r>
              <a:rPr lang="en-US" dirty="0"/>
              <a:t>, favors Alarcon calculation at higher Q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6" name="A. Deur low-Q 2023, 18 May 2023">
            <a:extLst>
              <a:ext uri="{FF2B5EF4-FFF2-40B4-BE49-F238E27FC236}">
                <a16:creationId xmlns:a16="http://schemas.microsoft.com/office/drawing/2014/main" id="{DF19124F-3575-B402-6BD1-0777F9FFA746}"/>
              </a:ext>
            </a:extLst>
          </p:cNvPr>
          <p:cNvSpPr/>
          <p:nvPr/>
        </p:nvSpPr>
        <p:spPr>
          <a:xfrm>
            <a:off x="5275935" y="2772731"/>
            <a:ext cx="3051668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35719" tIns="35719" rIns="35719" bIns="35719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/>
              <a:t>A. </a:t>
            </a:r>
            <a:r>
              <a:rPr lang="en-US" sz="900" i="0" dirty="0" err="1"/>
              <a:t>Deur</a:t>
            </a:r>
            <a:r>
              <a:rPr lang="en-US" sz="900" i="0" dirty="0"/>
              <a:t> Hadron24, Dalian, China, 08/07/2024</a:t>
            </a:r>
          </a:p>
          <a:p>
            <a:pPr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kern="0" dirty="0">
                <a:solidFill>
                  <a:schemeClr val="bg1">
                    <a:lumMod val="50000"/>
                  </a:schemeClr>
                </a:solidFill>
              </a:rPr>
              <a:t>Courtesy D. Upton</a:t>
            </a:r>
            <a:endParaRPr sz="900" i="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BD46A2-8BDE-2288-3688-229945136E32}"/>
              </a:ext>
            </a:extLst>
          </p:cNvPr>
          <p:cNvSpPr/>
          <p:nvPr/>
        </p:nvSpPr>
        <p:spPr>
          <a:xfrm>
            <a:off x="571500" y="2564606"/>
            <a:ext cx="428625" cy="557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302E5-ABF6-EC9A-EBCB-5826CA31B230}"/>
              </a:ext>
            </a:extLst>
          </p:cNvPr>
          <p:cNvSpPr txBox="1"/>
          <p:nvPr/>
        </p:nvSpPr>
        <p:spPr>
          <a:xfrm rot="20340334">
            <a:off x="3041499" y="4635857"/>
            <a:ext cx="2081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effectLst>
                  <a:glow rad="88900">
                    <a:srgbClr val="FFFF00">
                      <a:alpha val="59000"/>
                    </a:srgbClr>
                  </a:glow>
                </a:effectLst>
                <a:latin typeface="Aldhabi" panose="020F0502020204030204" pitchFamily="2" charset="-78"/>
                <a:cs typeface="Aldhabi" panose="020F0502020204030204" pitchFamily="2" charset="-78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4054361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3AA074-7E3D-283D-97D0-B08DE60DC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791132"/>
            <a:ext cx="5289626" cy="44096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A8817E2-E725-0BF7-43EF-7B9DC129A0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EG4 Results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[</a:t>
                </a:r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Neutron</a:t>
                </a:r>
                <a:r>
                  <a:rPr lang="en-US" dirty="0"/>
                  <a:t>]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A8817E2-E725-0BF7-43EF-7B9DC129A0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27" b="-2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FBA6E-5FCF-2ABC-7E04-AFBE7A1A8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137" y="3913825"/>
            <a:ext cx="6079331" cy="27544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At high Q</a:t>
            </a:r>
            <a:r>
              <a:rPr lang="en-US" baseline="30000" dirty="0"/>
              <a:t>2</a:t>
            </a:r>
            <a:r>
              <a:rPr lang="en-US" dirty="0"/>
              <a:t>, only agrees with EG1b (when considering systematics)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aseline="30000" dirty="0"/>
              <a:t> </a:t>
            </a:r>
            <a:r>
              <a:rPr lang="en-US" dirty="0"/>
              <a:t>At low Q</a:t>
            </a:r>
            <a:r>
              <a:rPr lang="en-US" baseline="30000" dirty="0"/>
              <a:t>2</a:t>
            </a:r>
            <a:r>
              <a:rPr lang="en-US" dirty="0"/>
              <a:t>, agrees with Bernard et al. calculation, and disagrees with E97-110 and Alarcon et al. calculation</a:t>
            </a:r>
            <a:endParaRPr lang="en-US" baseline="30000" dirty="0"/>
          </a:p>
        </p:txBody>
      </p:sp>
      <p:sp>
        <p:nvSpPr>
          <p:cNvPr id="6" name="A. Deur low-Q 2023, 18 May 2023">
            <a:extLst>
              <a:ext uri="{FF2B5EF4-FFF2-40B4-BE49-F238E27FC236}">
                <a16:creationId xmlns:a16="http://schemas.microsoft.com/office/drawing/2014/main" id="{DF19124F-3575-B402-6BD1-0777F9FFA746}"/>
              </a:ext>
            </a:extLst>
          </p:cNvPr>
          <p:cNvSpPr/>
          <p:nvPr/>
        </p:nvSpPr>
        <p:spPr>
          <a:xfrm>
            <a:off x="5275935" y="2772731"/>
            <a:ext cx="3051668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35719" tIns="35719" rIns="35719" bIns="35719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dirty="0"/>
              <a:t>A. </a:t>
            </a:r>
            <a:r>
              <a:rPr lang="en-US" sz="900" i="0" dirty="0" err="1"/>
              <a:t>Deur</a:t>
            </a:r>
            <a:r>
              <a:rPr lang="en-US" sz="900" i="0" dirty="0"/>
              <a:t> Hadron24, Dalian, China, 08/07/2024</a:t>
            </a:r>
          </a:p>
          <a:p>
            <a:pPr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900" i="0" kern="0" dirty="0">
                <a:solidFill>
                  <a:schemeClr val="bg1">
                    <a:lumMod val="50000"/>
                  </a:schemeClr>
                </a:solidFill>
              </a:rPr>
              <a:t>Courtesy D. Upton</a:t>
            </a:r>
            <a:endParaRPr sz="900" i="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BD46A2-8BDE-2288-3688-229945136E32}"/>
              </a:ext>
            </a:extLst>
          </p:cNvPr>
          <p:cNvSpPr/>
          <p:nvPr/>
        </p:nvSpPr>
        <p:spPr>
          <a:xfrm>
            <a:off x="571500" y="2564606"/>
            <a:ext cx="428625" cy="557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65B61F-4579-B23D-11B3-469C086722A3}"/>
              </a:ext>
            </a:extLst>
          </p:cNvPr>
          <p:cNvSpPr txBox="1"/>
          <p:nvPr/>
        </p:nvSpPr>
        <p:spPr>
          <a:xfrm rot="20340334">
            <a:off x="2408275" y="3774208"/>
            <a:ext cx="2081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C000"/>
                </a:solidFill>
                <a:effectLst>
                  <a:glow rad="88900">
                    <a:srgbClr val="FFFF00">
                      <a:alpha val="59000"/>
                    </a:srgbClr>
                  </a:glow>
                </a:effectLst>
                <a:latin typeface="Aldhabi" panose="020F0502020204030204" pitchFamily="2" charset="-78"/>
                <a:cs typeface="Aldhabi" panose="020F0502020204030204" pitchFamily="2" charset="-78"/>
              </a:rPr>
              <a:t>Preliminary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A0A346-E6D7-A73D-3991-672EFAC8851D}"/>
              </a:ext>
            </a:extLst>
          </p:cNvPr>
          <p:cNvSpPr/>
          <p:nvPr/>
        </p:nvSpPr>
        <p:spPr>
          <a:xfrm>
            <a:off x="571499" y="2097138"/>
            <a:ext cx="428625" cy="557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91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2D10-FF07-F932-BEFD-5FA91049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g2p / EG4 Hydrogen Hyperfine Splitting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E7EB3-8CF1-0EEF-24DD-A93C74CD0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763" y="2156328"/>
            <a:ext cx="6197917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Hydrogen Hyperfine Splitting – one of the best-measured quantities in physics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Theoretical uncertainty is a million times larger….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 Upcoming searches at PSI and FAMU will need precise guidance where to look for the HFS in Muonic Hydrogen!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Two-Photon Exchange effect dominates HFS uncertainty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Polarizability effect dominates TPE contribution uncertainty = need g</a:t>
            </a:r>
            <a:r>
              <a:rPr lang="en-US" baseline="-25000" dirty="0"/>
              <a:t>1</a:t>
            </a:r>
            <a:r>
              <a:rPr lang="en-US" dirty="0"/>
              <a:t> and g</a:t>
            </a:r>
            <a:r>
              <a:rPr lang="en-US" baseline="-25000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1868C-F5D5-FF56-671B-DD30DF5FF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209" y="2405899"/>
            <a:ext cx="2535554" cy="4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54DAE-F868-DCD1-2217-591FDB903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72" y="3215375"/>
            <a:ext cx="3953427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02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2D10-FF07-F932-BEFD-5FA91049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g2p / EG4 Hydrogen Hyperfine Splitting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E7EB3-8CF1-0EEF-24DD-A93C74CD0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763" y="2156328"/>
            <a:ext cx="6197917" cy="31471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Use Hall B model for the unmeasured low-x and high Q</a:t>
            </a:r>
            <a:r>
              <a:rPr lang="en-US" baseline="30000" dirty="0"/>
              <a:t>2</a:t>
            </a:r>
            <a:r>
              <a:rPr lang="en-US" dirty="0"/>
              <a:t> parts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aseline="30000" dirty="0"/>
              <a:t> </a:t>
            </a:r>
            <a:r>
              <a:rPr lang="en-US" dirty="0"/>
              <a:t>Fit the data to extrapolate to Q</a:t>
            </a:r>
            <a:r>
              <a:rPr lang="en-US" baseline="30000" dirty="0"/>
              <a:t>2</a:t>
            </a:r>
            <a:r>
              <a:rPr lang="en-US" dirty="0"/>
              <a:t> = 0</a:t>
            </a:r>
            <a:endParaRPr lang="en-US" baseline="30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E5CD3B-BA8D-3499-93DE-1027DCCB5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09" y="1805101"/>
            <a:ext cx="4448596" cy="44347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B26327-5137-E83C-7C2F-17BB4EB04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605" y="3504316"/>
            <a:ext cx="3425845" cy="2803291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E2C183D-CAA4-8ED9-C8D9-3089BF23BEA6}"/>
              </a:ext>
            </a:extLst>
          </p:cNvPr>
          <p:cNvSpPr txBox="1">
            <a:spLocks/>
          </p:cNvSpPr>
          <p:nvPr/>
        </p:nvSpPr>
        <p:spPr>
          <a:xfrm>
            <a:off x="8383608" y="3638763"/>
            <a:ext cx="3603605" cy="31471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New result cuts the data-driven uncertainty in half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aseline="30000" dirty="0"/>
              <a:t> </a:t>
            </a:r>
            <a:r>
              <a:rPr lang="en-US" dirty="0"/>
              <a:t>Reduces longstanding tension with </a:t>
            </a:r>
            <a:r>
              <a:rPr lang="en-US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𝛘</a:t>
            </a:r>
            <a:r>
              <a:rPr lang="en-US" dirty="0"/>
              <a:t>PT dramatically!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aseline="30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aseline="30000" dirty="0"/>
              <a:t> </a:t>
            </a:r>
            <a:r>
              <a:rPr lang="en-US" dirty="0"/>
              <a:t>But, still some clear tension remains…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592600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FA1135-02E7-A798-6F43-561ADBB3E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90" y="2236678"/>
            <a:ext cx="5763551" cy="38080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FC2D10-FF07-F932-BEFD-5FA91049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HFS Analysis – Zemach Radius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4E7EB3-8CF1-0EEF-24DD-A93C74CD04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9441" y="2156328"/>
                <a:ext cx="5652003" cy="3147192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Using highly precise HFS measurement we can use 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𝜟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𝒑𝒐𝒍</m:t>
                        </m:r>
                      </m:sub>
                    </m:sSub>
                  </m:oMath>
                </a14:m>
                <a:r>
                  <a:rPr lang="en-US" dirty="0"/>
                  <a:t> to get R</a:t>
                </a:r>
                <a:r>
                  <a:rPr lang="en-US" baseline="-25000" dirty="0"/>
                  <a:t>Z</a:t>
                </a:r>
                <a:r>
                  <a:rPr lang="en-US" dirty="0"/>
                  <a:t>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aseline="30000" dirty="0"/>
                  <a:t> </a:t>
                </a:r>
                <a:r>
                  <a:rPr lang="en-US" dirty="0"/>
                  <a:t>Compatible with FF results and Lattice QCD prediction</a:t>
                </a:r>
                <a:endParaRPr lang="en-US" baseline="30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4E7EB3-8CF1-0EEF-24DD-A93C74CD04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9441" y="2156328"/>
                <a:ext cx="5652003" cy="3147192"/>
              </a:xfrm>
              <a:blipFill>
                <a:blip r:embed="rId3"/>
                <a:stretch>
                  <a:fillRect l="-2589" t="-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. Deur low-Q 2023, 18 May 2023">
            <a:extLst>
              <a:ext uri="{FF2B5EF4-FFF2-40B4-BE49-F238E27FC236}">
                <a16:creationId xmlns:a16="http://schemas.microsoft.com/office/drawing/2014/main" id="{A5FF47E7-2E0E-888E-1F63-BFE3ABD39C05}"/>
              </a:ext>
            </a:extLst>
          </p:cNvPr>
          <p:cNvSpPr/>
          <p:nvPr/>
        </p:nvSpPr>
        <p:spPr>
          <a:xfrm>
            <a:off x="2754880" y="2164156"/>
            <a:ext cx="3051668" cy="256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35719" tIns="35719" rIns="35719" bIns="35719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3pPr>
            <a:lvl4pPr marL="13700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4pPr>
            <a:lvl5pPr marL="18272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800" b="1" i="1" kern="1200">
                <a:solidFill>
                  <a:schemeClr val="tx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410751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1200" i="0" dirty="0">
                <a:solidFill>
                  <a:schemeClr val="bg1">
                    <a:lumMod val="50000"/>
                  </a:schemeClr>
                </a:solidFill>
              </a:rPr>
              <a:t>Courtesy F. Hagelstein</a:t>
            </a:r>
            <a:endParaRPr sz="1200" i="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9D4D0C-A2F5-9AAC-8623-44199C3F6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562" y="2874146"/>
            <a:ext cx="1800476" cy="3238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FC3FA7-47EE-68C3-220E-9F4E821631E9}"/>
              </a:ext>
            </a:extLst>
          </p:cNvPr>
          <p:cNvSpPr/>
          <p:nvPr/>
        </p:nvSpPr>
        <p:spPr>
          <a:xfrm>
            <a:off x="6720650" y="4411477"/>
            <a:ext cx="3708709" cy="126453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D109FA-575B-229F-1781-5244C79E8A42}"/>
              </a:ext>
            </a:extLst>
          </p:cNvPr>
          <p:cNvSpPr txBox="1"/>
          <p:nvPr/>
        </p:nvSpPr>
        <p:spPr>
          <a:xfrm>
            <a:off x="6720652" y="4411478"/>
            <a:ext cx="3708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Thanks to HFS Analysis collaborators:</a:t>
            </a:r>
          </a:p>
          <a:p>
            <a:r>
              <a:rPr lang="en-US" dirty="0"/>
              <a:t>F. Hagelstein, V. </a:t>
            </a:r>
            <a:r>
              <a:rPr lang="en-US" dirty="0" err="1"/>
              <a:t>Pascalutsa</a:t>
            </a:r>
            <a:r>
              <a:rPr lang="en-US" dirty="0"/>
              <a:t>, C. Carlson</a:t>
            </a:r>
          </a:p>
          <a:p>
            <a:r>
              <a:rPr lang="en-US" dirty="0"/>
              <a:t>A. </a:t>
            </a:r>
            <a:r>
              <a:rPr lang="en-US" dirty="0" err="1"/>
              <a:t>Deur</a:t>
            </a:r>
            <a:r>
              <a:rPr lang="en-US" dirty="0"/>
              <a:t>, S. Kuhn, X. Zheng, M. </a:t>
            </a:r>
            <a:r>
              <a:rPr lang="en-US" dirty="0" err="1"/>
              <a:t>Ripani</a:t>
            </a:r>
            <a:endParaRPr lang="en-US" dirty="0"/>
          </a:p>
          <a:p>
            <a:pPr algn="ctr"/>
            <a:r>
              <a:rPr lang="en-US" dirty="0"/>
              <a:t>K. </a:t>
            </a:r>
            <a:r>
              <a:rPr lang="en-US" dirty="0" err="1"/>
              <a:t>Slifer</a:t>
            </a:r>
            <a:r>
              <a:rPr lang="en-US" dirty="0"/>
              <a:t>, J.P. Chen</a:t>
            </a:r>
          </a:p>
        </p:txBody>
      </p:sp>
    </p:spTree>
    <p:extLst>
      <p:ext uri="{BB962C8B-B14F-4D97-AF65-F5344CB8AC3E}">
        <p14:creationId xmlns:p14="http://schemas.microsoft.com/office/powerpoint/2010/main" val="14114319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5D916-3D39-4D24-AC33-EB931EE6D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Region g</a:t>
            </a:r>
            <a:r>
              <a:rPr lang="en-US" baseline="-25000" dirty="0"/>
              <a:t>2</a:t>
            </a:r>
            <a:r>
              <a:rPr lang="en-US" dirty="0"/>
              <a:t>p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18299-4F23-6539-CAA2-E4B788999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350" y="1845734"/>
            <a:ext cx="492633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Experiment to measure proton g</a:t>
            </a:r>
            <a:r>
              <a:rPr lang="en-US" baseline="-25000" dirty="0"/>
              <a:t>2 </a:t>
            </a:r>
            <a:r>
              <a:rPr lang="en-US" dirty="0"/>
              <a:t> from 0.22-2.2 GeV</a:t>
            </a:r>
            <a:r>
              <a:rPr lang="en-US" baseline="30000" dirty="0"/>
              <a:t>2</a:t>
            </a:r>
            <a:r>
              <a:rPr lang="en-US" dirty="0"/>
              <a:t> proposed to PAC52 in July 2024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Will fill a major gap in g</a:t>
            </a:r>
            <a:r>
              <a:rPr lang="en-US" baseline="-25000" dirty="0"/>
              <a:t>2</a:t>
            </a:r>
            <a:r>
              <a:rPr lang="en-US" dirty="0"/>
              <a:t> spectrum, bridging the effective theory regime with the perturbative QCD regime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b="1" dirty="0">
                <a:solidFill>
                  <a:srgbClr val="FFC000"/>
                </a:solidFill>
              </a:rPr>
              <a:t>Conditionally Approved (C2) </a:t>
            </a:r>
            <a:r>
              <a:rPr lang="en-US" dirty="0"/>
              <a:t>by PAC52!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A1618-95DE-B42F-D557-DBD6B7D99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79" y="2294253"/>
            <a:ext cx="5280794" cy="38136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A506C4-0F80-346C-351F-B5CAD1DFFCB6}"/>
              </a:ext>
            </a:extLst>
          </p:cNvPr>
          <p:cNvSpPr txBox="1"/>
          <p:nvPr/>
        </p:nvSpPr>
        <p:spPr>
          <a:xfrm>
            <a:off x="1226145" y="1924921"/>
            <a:ext cx="3696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masis MT Pro Black" panose="020F0502020204030204" pitchFamily="18" charset="0"/>
              </a:rPr>
              <a:t>PR12-24-002 Projected Uncertainties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5BFA92-9527-22E4-BB69-511AF498E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880671"/>
            <a:ext cx="3316129" cy="2479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0641AE-0972-BB01-36DC-8392E201B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757" y="3880670"/>
            <a:ext cx="3289243" cy="247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20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A77EC-90CE-232F-C443-1FAA8F64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2D28-2AEF-C1F4-3ACB-45999910F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567" y="1817159"/>
            <a:ext cx="6662686" cy="4023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E97-110 Neutron Results (g</a:t>
            </a:r>
            <a:r>
              <a:rPr lang="en-US" b="1" baseline="-25000" dirty="0"/>
              <a:t>1</a:t>
            </a:r>
            <a:r>
              <a:rPr lang="en-US" b="1" dirty="0"/>
              <a:t> and g</a:t>
            </a:r>
            <a:r>
              <a:rPr lang="en-US" b="1" baseline="-25000" dirty="0"/>
              <a:t>2</a:t>
            </a:r>
            <a:r>
              <a:rPr lang="en-US" b="1" dirty="0"/>
              <a:t>):</a:t>
            </a:r>
            <a:br>
              <a:rPr lang="en-US" b="1" dirty="0"/>
            </a:br>
            <a:r>
              <a:rPr lang="en-US" dirty="0" err="1">
                <a:hlinkClick r:id="rId2"/>
              </a:rPr>
              <a:t>Sulkosky</a:t>
            </a:r>
            <a:r>
              <a:rPr lang="en-US" dirty="0">
                <a:hlinkClick r:id="rId2"/>
              </a:rPr>
              <a:t> et al. </a:t>
            </a:r>
            <a:r>
              <a:rPr lang="fr-FR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-apple-system"/>
                <a:hlinkClick r:id="rId2"/>
              </a:rPr>
              <a:t>Nature </a:t>
            </a:r>
            <a:r>
              <a:rPr lang="fr-FR" i="1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-apple-system"/>
                <a:hlinkClick r:id="rId2"/>
              </a:rPr>
              <a:t>Physics</a:t>
            </a:r>
            <a:r>
              <a:rPr lang="fr-FR" i="1" dirty="0">
                <a:solidFill>
                  <a:schemeClr val="tx1"/>
                </a:solidFill>
                <a:highlight>
                  <a:srgbClr val="FFFFFF"/>
                </a:highlight>
                <a:latin typeface="-apple-system"/>
                <a:hlinkClick r:id="rId2"/>
              </a:rPr>
              <a:t>.</a:t>
            </a:r>
            <a:r>
              <a:rPr lang="fr-FR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-apple-system"/>
                <a:hlinkClick r:id="rId2"/>
              </a:rPr>
              <a:t> </a:t>
            </a:r>
            <a:r>
              <a:rPr lang="fr-FR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  <a:hlinkClick r:id="rId2"/>
              </a:rPr>
              <a:t>volume 17, pages687–692 (2021)</a:t>
            </a:r>
            <a:endParaRPr lang="fr-FR" i="0" dirty="0">
              <a:solidFill>
                <a:srgbClr val="222222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marL="0" indent="0">
              <a:buNone/>
            </a:pPr>
            <a:endParaRPr lang="fr-FR" dirty="0">
              <a:solidFill>
                <a:srgbClr val="222222"/>
              </a:solidFill>
              <a:highlight>
                <a:srgbClr val="FFFFFF"/>
              </a:highlight>
              <a:latin typeface="-apple-system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222222"/>
                </a:solidFill>
                <a:highlight>
                  <a:srgbClr val="FFFFFF"/>
                </a:highlight>
                <a:latin typeface="-apple-system"/>
              </a:rPr>
              <a:t>EG4 Proton </a:t>
            </a:r>
            <a:r>
              <a:rPr lang="fr-FR" b="1" dirty="0" err="1">
                <a:solidFill>
                  <a:srgbClr val="222222"/>
                </a:solidFill>
                <a:highlight>
                  <a:srgbClr val="FFFFFF"/>
                </a:highlight>
                <a:latin typeface="-apple-system"/>
              </a:rPr>
              <a:t>Results</a:t>
            </a:r>
            <a:r>
              <a:rPr lang="fr-FR" b="1" dirty="0">
                <a:solidFill>
                  <a:srgbClr val="222222"/>
                </a:solidFill>
                <a:highlight>
                  <a:srgbClr val="FFFFFF"/>
                </a:highlight>
                <a:latin typeface="-apple-system"/>
              </a:rPr>
              <a:t> (g</a:t>
            </a:r>
            <a:r>
              <a:rPr lang="fr-FR" b="1" baseline="-25000" dirty="0">
                <a:solidFill>
                  <a:srgbClr val="222222"/>
                </a:solidFill>
                <a:highlight>
                  <a:srgbClr val="FFFFFF"/>
                </a:highlight>
                <a:latin typeface="-apple-system"/>
              </a:rPr>
              <a:t>1</a:t>
            </a:r>
            <a:r>
              <a:rPr lang="fr-FR" b="1" dirty="0">
                <a:solidFill>
                  <a:srgbClr val="222222"/>
                </a:solidFill>
                <a:highlight>
                  <a:srgbClr val="FFFFFF"/>
                </a:highlight>
                <a:latin typeface="-apple-system"/>
              </a:rPr>
              <a:t>):</a:t>
            </a:r>
            <a:br>
              <a:rPr lang="fr-FR" b="1" dirty="0">
                <a:solidFill>
                  <a:srgbClr val="222222"/>
                </a:solidFill>
                <a:highlight>
                  <a:srgbClr val="FFFFFF"/>
                </a:highlight>
                <a:latin typeface="-apple-system"/>
              </a:rPr>
            </a:br>
            <a:r>
              <a:rPr lang="en-US" dirty="0">
                <a:hlinkClick r:id="rId3"/>
              </a:rPr>
              <a:t>Zheng et al. </a:t>
            </a:r>
            <a:r>
              <a:rPr lang="fr-FR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-apple-system"/>
                <a:hlinkClick r:id="rId3"/>
              </a:rPr>
              <a:t>Nature </a:t>
            </a:r>
            <a:r>
              <a:rPr lang="fr-FR" i="1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-apple-system"/>
                <a:hlinkClick r:id="rId3"/>
              </a:rPr>
              <a:t>Physics</a:t>
            </a:r>
            <a:r>
              <a:rPr lang="fr-FR" i="1" dirty="0">
                <a:solidFill>
                  <a:schemeClr val="tx1"/>
                </a:solidFill>
                <a:highlight>
                  <a:srgbClr val="FFFFFF"/>
                </a:highlight>
                <a:latin typeface="-apple-system"/>
                <a:hlinkClick r:id="rId3"/>
              </a:rPr>
              <a:t>.</a:t>
            </a:r>
            <a:r>
              <a:rPr lang="fr-FR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-apple-system"/>
                <a:hlinkClick r:id="rId3"/>
              </a:rPr>
              <a:t> </a:t>
            </a:r>
            <a:r>
              <a:rPr lang="fr-FR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  <a:hlinkClick r:id="rId3"/>
              </a:rPr>
              <a:t>volume 17, pages736-741 (2021)</a:t>
            </a:r>
            <a:br>
              <a:rPr lang="fr-FR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br>
              <a:rPr lang="fr-FR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br>
              <a:rPr lang="fr-FR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r>
              <a:rPr lang="fr-FR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g2p Proton </a:t>
            </a:r>
            <a:r>
              <a:rPr lang="fr-FR" b="1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Results</a:t>
            </a:r>
            <a:r>
              <a:rPr lang="fr-FR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 (g</a:t>
            </a:r>
            <a:r>
              <a:rPr lang="fr-FR" b="1" i="0" baseline="-250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2</a:t>
            </a:r>
            <a:r>
              <a:rPr lang="fr-FR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):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-apple-system"/>
                <a:hlinkClick r:id="rId4"/>
              </a:rPr>
              <a:t>Ruth et al. </a:t>
            </a:r>
            <a:r>
              <a:rPr lang="fr-FR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-apple-system"/>
                <a:hlinkClick r:id="rId4"/>
              </a:rPr>
              <a:t>Nature </a:t>
            </a:r>
            <a:r>
              <a:rPr lang="fr-FR" i="1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-apple-system"/>
                <a:hlinkClick r:id="rId4"/>
              </a:rPr>
              <a:t>Physics</a:t>
            </a:r>
            <a:r>
              <a:rPr lang="fr-FR" i="1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-apple-system"/>
                <a:hlinkClick r:id="rId4"/>
              </a:rPr>
              <a:t>.</a:t>
            </a:r>
            <a:r>
              <a:rPr lang="fr-FR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-apple-system"/>
                <a:hlinkClick r:id="rId4"/>
              </a:rPr>
              <a:t> volume 18, pages1441–1446 (2022)</a:t>
            </a:r>
            <a:endParaRPr lang="fr-FR" i="0" dirty="0">
              <a:solidFill>
                <a:schemeClr val="tx1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highlight>
                <a:srgbClr val="FFFFFF"/>
              </a:highlight>
              <a:latin typeface="-apple-system"/>
            </a:endParaRPr>
          </a:p>
          <a:p>
            <a:pPr marL="0" indent="0">
              <a:buNone/>
            </a:pPr>
            <a:r>
              <a:rPr lang="fr-FR" b="1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-apple-system"/>
              </a:rPr>
              <a:t>g2p</a:t>
            </a:r>
            <a:r>
              <a:rPr lang="fr-FR" b="1" dirty="0">
                <a:solidFill>
                  <a:schemeClr val="tx1"/>
                </a:solidFill>
                <a:highlight>
                  <a:srgbClr val="FFFFFF"/>
                </a:highlight>
                <a:latin typeface="-apple-system"/>
              </a:rPr>
              <a:t>+EG4 Hyperfine </a:t>
            </a:r>
            <a:r>
              <a:rPr lang="fr-FR" b="1" dirty="0" err="1">
                <a:solidFill>
                  <a:schemeClr val="tx1"/>
                </a:solidFill>
                <a:highlight>
                  <a:srgbClr val="FFFFFF"/>
                </a:highlight>
                <a:latin typeface="-apple-system"/>
              </a:rPr>
              <a:t>Splitting</a:t>
            </a:r>
            <a:r>
              <a:rPr lang="fr-FR" b="1" dirty="0">
                <a:solidFill>
                  <a:schemeClr val="tx1"/>
                </a:solidFill>
                <a:highlight>
                  <a:srgbClr val="FFFFFF"/>
                </a:highlight>
                <a:latin typeface="-apple-system"/>
              </a:rPr>
              <a:t> </a:t>
            </a:r>
            <a:r>
              <a:rPr lang="fr-FR" b="1" dirty="0" err="1">
                <a:solidFill>
                  <a:schemeClr val="tx1"/>
                </a:solidFill>
                <a:highlight>
                  <a:srgbClr val="FFFFFF"/>
                </a:highlight>
                <a:latin typeface="-apple-system"/>
              </a:rPr>
              <a:t>Results</a:t>
            </a:r>
            <a:r>
              <a:rPr lang="fr-FR" b="1" dirty="0">
                <a:solidFill>
                  <a:schemeClr val="tx1"/>
                </a:solidFill>
                <a:highlight>
                  <a:srgbClr val="FFFFFF"/>
                </a:highlight>
                <a:latin typeface="-apple-system"/>
              </a:rPr>
              <a:t>:</a:t>
            </a:r>
          </a:p>
          <a:p>
            <a:pPr marL="0" indent="0">
              <a:buNone/>
            </a:pPr>
            <a:r>
              <a:rPr lang="fr-FR" b="1" i="1" u="sng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-apple-system"/>
              </a:rPr>
              <a:t>Under </a:t>
            </a:r>
            <a:r>
              <a:rPr lang="fr-FR" b="1" i="1" u="sng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-apple-system"/>
              </a:rPr>
              <a:t>Review</a:t>
            </a:r>
            <a:r>
              <a:rPr lang="fr-FR" b="1" i="1" u="sng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-apple-system"/>
              </a:rPr>
              <a:t> at </a:t>
            </a:r>
            <a:r>
              <a:rPr lang="fr-FR" b="1" i="1" u="sng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-apple-system"/>
              </a:rPr>
              <a:t>Physics</a:t>
            </a:r>
            <a:r>
              <a:rPr lang="fr-FR" b="1" i="1" u="sng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-apple-system"/>
              </a:rPr>
              <a:t> </a:t>
            </a:r>
            <a:r>
              <a:rPr lang="fr-FR" b="1" i="1" u="sng" dirty="0" err="1">
                <a:solidFill>
                  <a:srgbClr val="FFC000"/>
                </a:solidFill>
                <a:effectLst/>
                <a:highlight>
                  <a:srgbClr val="FFFFFF"/>
                </a:highlight>
                <a:latin typeface="-apple-system"/>
              </a:rPr>
              <a:t>Letters</a:t>
            </a:r>
            <a:r>
              <a:rPr lang="fr-FR" b="1" i="1" u="sng" dirty="0">
                <a:solidFill>
                  <a:srgbClr val="FFC000"/>
                </a:solidFill>
                <a:effectLst/>
                <a:highlight>
                  <a:srgbClr val="FFFFFF"/>
                </a:highlight>
                <a:latin typeface="-apple-system"/>
              </a:rPr>
              <a:t> B…</a:t>
            </a:r>
          </a:p>
          <a:p>
            <a:pPr marL="0" indent="0">
              <a:buNone/>
            </a:pPr>
            <a:r>
              <a:rPr lang="en-US" b="0" u="none" strike="noStrike" dirty="0">
                <a:effectLst/>
                <a:hlinkClick r:id="rId5"/>
              </a:rPr>
              <a:t>arXiv:2406.18738</a:t>
            </a:r>
            <a:endParaRPr lang="fr-FR" b="1" i="1" u="sng" dirty="0">
              <a:solidFill>
                <a:srgbClr val="FFC000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marL="0" indent="0">
              <a:buNone/>
            </a:pPr>
            <a:endParaRPr lang="fr-FR" b="1" i="1" u="sng" dirty="0">
              <a:solidFill>
                <a:srgbClr val="FFC000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marL="0" indent="0">
              <a:buNone/>
            </a:pPr>
            <a:endParaRPr lang="fr-FR" b="1" dirty="0">
              <a:solidFill>
                <a:srgbClr val="222222"/>
              </a:solidFill>
              <a:highlight>
                <a:srgbClr val="FFFFFF"/>
              </a:highlight>
              <a:latin typeface="-apple-system"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D17C1-CAE4-FB7E-11E5-FD9BB9541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3484" y="418021"/>
            <a:ext cx="4132613" cy="2661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B91500-C87D-9242-84FA-6BBA93A10B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7011" y="1960988"/>
            <a:ext cx="4751473" cy="266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66C4E2-E3D6-184F-C329-361FC74DAD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0527" y="4042229"/>
            <a:ext cx="4004439" cy="2668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DA8B92-9A9E-63E7-34D5-F9EBABD756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1354" y="4854216"/>
            <a:ext cx="3459703" cy="3153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4198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541A1-94CF-BFC9-5B48-EE6F8FA8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Comparisons to </a:t>
            </a:r>
            <a:r>
              <a:rPr lang="en-US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𝛘</a:t>
            </a:r>
            <a:r>
              <a:rPr lang="en-US" dirty="0"/>
              <a:t>PT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767A04-8604-7C2E-CE0E-5800F4C1F9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i="0" dirty="0">
                    <a:solidFill>
                      <a:schemeClr val="tx1"/>
                    </a:solidFill>
                    <a:effectLst/>
                    <a:highlight>
                      <a:srgbClr val="FFFFFF"/>
                    </a:highlight>
                    <a:latin typeface="Source Sans Pro" panose="020B0503030403020204" pitchFamily="34" charset="0"/>
                  </a:rPr>
                  <a:t> 𝛘</a:t>
                </a:r>
                <a:r>
                  <a:rPr lang="en-US" dirty="0"/>
                  <a:t>PT reproduces the data well sometimes and not as well other times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Still some question on how the two cutting edge </a:t>
                </a:r>
                <a:r>
                  <a:rPr lang="en-US" i="0" dirty="0">
                    <a:solidFill>
                      <a:schemeClr val="tx1"/>
                    </a:solidFill>
                    <a:effectLst/>
                    <a:highlight>
                      <a:srgbClr val="FFFFFF"/>
                    </a:highlight>
                    <a:latin typeface="Source Sans Pro" panose="020B0503030403020204" pitchFamily="34" charset="0"/>
                  </a:rPr>
                  <a:t>𝛘</a:t>
                </a:r>
                <a:r>
                  <a:rPr lang="en-US" dirty="0"/>
                  <a:t>PT calculations compare to each other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:r>
                  <a:rPr lang="en-US" b="1" dirty="0"/>
                  <a:t>Hydrogen HFS: </a:t>
                </a:r>
                <a:r>
                  <a:rPr lang="en-US" dirty="0"/>
                  <a:t>Diminished but still significant tension between data and </a:t>
                </a:r>
                <a:r>
                  <a:rPr lang="en-US" i="0" dirty="0">
                    <a:solidFill>
                      <a:schemeClr val="tx1"/>
                    </a:solidFill>
                    <a:effectLst/>
                    <a:highlight>
                      <a:srgbClr val="FFFFFF"/>
                    </a:highlight>
                    <a:latin typeface="Source Sans Pro" panose="020B0503030403020204" pitchFamily="34" charset="0"/>
                  </a:rPr>
                  <a:t>𝛘</a:t>
                </a:r>
                <a:r>
                  <a:rPr lang="en-US" dirty="0"/>
                  <a:t>PT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𝑳𝑻</m:t>
                        </m:r>
                      </m:sub>
                    </m:sSub>
                  </m:oMath>
                </a14:m>
                <a:r>
                  <a:rPr lang="en-US" dirty="0"/>
                  <a:t>: No sign of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𝑳𝑻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 err="1"/>
                  <a:t>uzzle</a:t>
                </a:r>
                <a:r>
                  <a:rPr lang="en-US" dirty="0"/>
                  <a:t>” for proton, but the puzzle remains at the lowest Q</a:t>
                </a:r>
                <a:r>
                  <a:rPr lang="en-US" baseline="30000" dirty="0"/>
                  <a:t>2</a:t>
                </a:r>
                <a:r>
                  <a:rPr lang="en-US" dirty="0"/>
                  <a:t> neutron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: No tension for proton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𝜞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𝑮𝑫𝑯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Good agreement for proton, some tension for neutron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charset="0"/>
                          </a:rPr>
                          <m:t>𝛄</m:t>
                        </m:r>
                      </m:e>
                      <m:sub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: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Good agreement for proton, some tension for neutron</a:t>
                </a:r>
                <a:endParaRPr lang="en-US" b="1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767A04-8604-7C2E-CE0E-5800F4C1F9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16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6C5C-B2A6-AB23-0480-0BC4A344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Moments &amp; Polarizabilities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5353DF-21AC-AE7A-F4E9-501BDFE52BFA}"/>
              </a:ext>
            </a:extLst>
          </p:cNvPr>
          <p:cNvSpPr/>
          <p:nvPr/>
        </p:nvSpPr>
        <p:spPr>
          <a:xfrm>
            <a:off x="1096366" y="5688719"/>
            <a:ext cx="4354783" cy="5987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90C05C-D27C-6120-69EB-D6060880C659}"/>
                  </a:ext>
                </a:extLst>
              </p:cNvPr>
              <p:cNvSpPr txBox="1"/>
              <p:nvPr/>
            </p:nvSpPr>
            <p:spPr>
              <a:xfrm>
                <a:off x="1096367" y="5663081"/>
                <a:ext cx="4283224" cy="5987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nary>
                        <m:naryPr>
                          <m:ctrlPr>
                            <a:rPr lang="is-I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𝒕𝒉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90C05C-D27C-6120-69EB-D6060880C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367" y="5663081"/>
                <a:ext cx="4283224" cy="598754"/>
              </a:xfrm>
              <a:prstGeom prst="rect">
                <a:avLst/>
              </a:prstGeom>
              <a:blipFill>
                <a:blip r:embed="rId2"/>
                <a:stretch>
                  <a:fillRect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BE6E18-40D9-390F-0B9C-526FEAE11A40}"/>
              </a:ext>
            </a:extLst>
          </p:cNvPr>
          <p:cNvSpPr/>
          <p:nvPr/>
        </p:nvSpPr>
        <p:spPr>
          <a:xfrm>
            <a:off x="1041843" y="2961167"/>
            <a:ext cx="3287375" cy="667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031F1C-807E-7492-694E-CC714A296D67}"/>
                  </a:ext>
                </a:extLst>
              </p:cNvPr>
              <p:cNvSpPr txBox="1"/>
              <p:nvPr/>
            </p:nvSpPr>
            <p:spPr>
              <a:xfrm>
                <a:off x="360595" y="2973974"/>
                <a:ext cx="4468855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𝜞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nary>
                        <m:naryPr>
                          <m:ctrlPr>
                            <a:rPr lang="is-I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031F1C-807E-7492-694E-CC714A296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95" y="2973974"/>
                <a:ext cx="4468855" cy="629468"/>
              </a:xfrm>
              <a:prstGeom prst="rect">
                <a:avLst/>
              </a:prstGeom>
              <a:blipFill>
                <a:blip r:embed="rId3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1129FBC-4E15-BC8A-1CD2-D946BE12805D}"/>
              </a:ext>
            </a:extLst>
          </p:cNvPr>
          <p:cNvSpPr/>
          <p:nvPr/>
        </p:nvSpPr>
        <p:spPr>
          <a:xfrm>
            <a:off x="1023995" y="2211229"/>
            <a:ext cx="4771564" cy="6448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F3355F-E165-67E6-5AA7-003F31D5EB72}"/>
                  </a:ext>
                </a:extLst>
              </p:cNvPr>
              <p:cNvSpPr txBox="1"/>
              <p:nvPr/>
            </p:nvSpPr>
            <p:spPr>
              <a:xfrm>
                <a:off x="102844" y="2226648"/>
                <a:ext cx="6536994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is-I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𝒅𝒙</m:t>
                          </m:r>
                        </m:e>
                      </m:nary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𝜿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4F3355F-E165-67E6-5AA7-003F31D5E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4" y="2226648"/>
                <a:ext cx="6536994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F2D1EFB-B497-0309-CF15-FDC53A664ABD}"/>
              </a:ext>
            </a:extLst>
          </p:cNvPr>
          <p:cNvSpPr txBox="1"/>
          <p:nvPr/>
        </p:nvSpPr>
        <p:spPr>
          <a:xfrm>
            <a:off x="5510698" y="3168431"/>
            <a:ext cx="328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Burkhardt-Cottingham Sum Rule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9306B9-27E5-8FDF-8995-B7024FBD18D2}"/>
              </a:ext>
            </a:extLst>
          </p:cNvPr>
          <p:cNvSpPr txBox="1"/>
          <p:nvPr/>
        </p:nvSpPr>
        <p:spPr>
          <a:xfrm>
            <a:off x="6716710" y="2356716"/>
            <a:ext cx="332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Gerasimov-Drell-Hearn Sum Rule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53F14B-4AB8-959C-5D01-B44353A4D74A}"/>
              </a:ext>
            </a:extLst>
          </p:cNvPr>
          <p:cNvSpPr txBox="1"/>
          <p:nvPr/>
        </p:nvSpPr>
        <p:spPr>
          <a:xfrm>
            <a:off x="5895006" y="5803430"/>
            <a:ext cx="4406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Color Polarizability / Twist-3 Matrix Element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D206D-8B15-FC43-2F17-42AD0C211E1B}"/>
              </a:ext>
            </a:extLst>
          </p:cNvPr>
          <p:cNvSpPr txBox="1"/>
          <p:nvPr/>
        </p:nvSpPr>
        <p:spPr>
          <a:xfrm>
            <a:off x="4126467" y="1670381"/>
            <a:ext cx="5305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B050"/>
                </a:solidFill>
              </a:rPr>
              <a:t>Super-convergence Sum Rules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522951-959D-AC0A-1FD8-92C868A78916}"/>
              </a:ext>
            </a:extLst>
          </p:cNvPr>
          <p:cNvSpPr txBox="1"/>
          <p:nvPr/>
        </p:nvSpPr>
        <p:spPr>
          <a:xfrm>
            <a:off x="4064183" y="3687205"/>
            <a:ext cx="5305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</a:rPr>
              <a:t>Polarizabilities &amp; Higher Moments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964DBF-E2DA-4191-837E-AA6F51BD7E66}"/>
              </a:ext>
            </a:extLst>
          </p:cNvPr>
          <p:cNvSpPr/>
          <p:nvPr/>
        </p:nvSpPr>
        <p:spPr>
          <a:xfrm>
            <a:off x="1096366" y="4131953"/>
            <a:ext cx="4909322" cy="667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009954-3C45-69B8-67A2-DBC83B136C57}"/>
                  </a:ext>
                </a:extLst>
              </p:cNvPr>
              <p:cNvSpPr txBox="1"/>
              <p:nvPr/>
            </p:nvSpPr>
            <p:spPr>
              <a:xfrm>
                <a:off x="1123005" y="4157591"/>
                <a:ext cx="4882683" cy="626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𝜹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𝑳𝑻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is-I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𝒕𝒉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009954-3C45-69B8-67A2-DBC83B136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005" y="4157591"/>
                <a:ext cx="4882683" cy="6264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2D981D3-4BF3-6B6E-70DC-7990F76D4378}"/>
              </a:ext>
            </a:extLst>
          </p:cNvPr>
          <p:cNvSpPr txBox="1"/>
          <p:nvPr/>
        </p:nvSpPr>
        <p:spPr>
          <a:xfrm>
            <a:off x="6716710" y="4236757"/>
            <a:ext cx="420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Transverse-Longitudinal Spin Polarizability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D4093E4-21F6-17BA-8CFF-B839BC766F72}"/>
              </a:ext>
            </a:extLst>
          </p:cNvPr>
          <p:cNvSpPr/>
          <p:nvPr/>
        </p:nvSpPr>
        <p:spPr>
          <a:xfrm>
            <a:off x="1123005" y="4877856"/>
            <a:ext cx="5460248" cy="7186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17EEB8-A83F-E823-BA17-DB441ADB0855}"/>
                  </a:ext>
                </a:extLst>
              </p:cNvPr>
              <p:cNvSpPr txBox="1"/>
              <p:nvPr/>
            </p:nvSpPr>
            <p:spPr>
              <a:xfrm>
                <a:off x="1096366" y="4903560"/>
                <a:ext cx="5486887" cy="626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charset="0"/>
                            </a:rPr>
                            <m:t>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is-I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𝒕𝒉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𝑸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17EEB8-A83F-E823-BA17-DB441ADB0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366" y="4903560"/>
                <a:ext cx="5486887" cy="6264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25FC858-E3A0-03A0-14D0-85CA7CB1015A}"/>
              </a:ext>
            </a:extLst>
          </p:cNvPr>
          <p:cNvSpPr txBox="1"/>
          <p:nvPr/>
        </p:nvSpPr>
        <p:spPr>
          <a:xfrm>
            <a:off x="6890252" y="5069212"/>
            <a:ext cx="391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Generalized Forward Spin Polarizability</a:t>
            </a:r>
          </a:p>
        </p:txBody>
      </p:sp>
    </p:spTree>
    <p:extLst>
      <p:ext uri="{BB962C8B-B14F-4D97-AF65-F5344CB8AC3E}">
        <p14:creationId xmlns:p14="http://schemas.microsoft.com/office/powerpoint/2010/main" val="1121825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E9E67-C68E-4ED7-BA5E-E9BF16AC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B8E81-6B34-C257-46DF-E93D52344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568464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𝛘</a:t>
            </a:r>
            <a:r>
              <a:rPr lang="en-US" dirty="0"/>
              <a:t>PT is doing a much better job with the proton than the neutron, though questions still remain about the proton, especially the HFS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Lattice QCD can also produce many of these quantities – this data provides a benchmark to check these calculations when they are finished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b="1" u="sng" dirty="0">
                <a:solidFill>
                  <a:srgbClr val="00B050"/>
                </a:solidFill>
              </a:rPr>
              <a:t>Lots</a:t>
            </a:r>
            <a:r>
              <a:rPr lang="en-US" dirty="0"/>
              <a:t> of recently published high precision </a:t>
            </a:r>
            <a:r>
              <a:rPr lang="en-US" b="1" dirty="0">
                <a:solidFill>
                  <a:srgbClr val="00B050"/>
                </a:solidFill>
              </a:rPr>
              <a:t>spin structure function </a:t>
            </a:r>
            <a:r>
              <a:rPr lang="en-US" dirty="0"/>
              <a:t>and moment data out of </a:t>
            </a:r>
            <a:r>
              <a:rPr lang="en-US" dirty="0" err="1"/>
              <a:t>JLab</a:t>
            </a:r>
            <a:r>
              <a:rPr lang="en-US" dirty="0"/>
              <a:t>, with more on the way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SSF moments and polarizabilities provide a </a:t>
            </a:r>
            <a:r>
              <a:rPr lang="en-US" b="1" dirty="0"/>
              <a:t>crucial benchmark </a:t>
            </a:r>
            <a:r>
              <a:rPr lang="en-US" dirty="0"/>
              <a:t>for testing low Q</a:t>
            </a:r>
            <a:r>
              <a:rPr lang="en-US" baseline="30000" dirty="0"/>
              <a:t>2</a:t>
            </a:r>
            <a:r>
              <a:rPr lang="en-US" dirty="0"/>
              <a:t> effective theories!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EBB34C-8C40-ABF9-128C-C1AD56FB779F}"/>
              </a:ext>
            </a:extLst>
          </p:cNvPr>
          <p:cNvSpPr txBox="1"/>
          <p:nvPr/>
        </p:nvSpPr>
        <p:spPr>
          <a:xfrm>
            <a:off x="5255834" y="5036345"/>
            <a:ext cx="1680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Black" panose="02040A04050005020304" pitchFamily="18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528061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6C5C-B2A6-AB23-0480-0BC4A344E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Moments &amp; Polarizabilities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FBD138-5551-9445-930D-DA3B0B032366}"/>
              </a:ext>
            </a:extLst>
          </p:cNvPr>
          <p:cNvSpPr/>
          <p:nvPr/>
        </p:nvSpPr>
        <p:spPr>
          <a:xfrm>
            <a:off x="1115690" y="3354732"/>
            <a:ext cx="4923032" cy="827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41CC5A-7C92-34B1-8BE2-9AFCCDE1C5FE}"/>
                  </a:ext>
                </a:extLst>
              </p:cNvPr>
              <p:cNvSpPr txBox="1"/>
              <p:nvPr/>
            </p:nvSpPr>
            <p:spPr>
              <a:xfrm>
                <a:off x="383180" y="3429000"/>
                <a:ext cx="6379744" cy="718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𝟐𝟒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nary>
                        <m:naryPr>
                          <m:limLoc m:val="subSup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nary>
                        <m:naryPr>
                          <m:limLoc m:val="subSup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𝒕𝒉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̃"/>
                              <m:ctrlPr>
                                <a:rPr lang="en-US" b="1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sepChr m:val=",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e>
                            <m:sub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sepChr m:val=","/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e>
                                <m:sup>
                                  <m:r>
                                    <a:rPr lang="en-US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41CC5A-7C92-34B1-8BE2-9AFCCDE1C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80" y="3429000"/>
                <a:ext cx="6379744" cy="7187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6C4D206D-8B15-FC43-2F17-42AD0C211E1B}"/>
              </a:ext>
            </a:extLst>
          </p:cNvPr>
          <p:cNvSpPr txBox="1"/>
          <p:nvPr/>
        </p:nvSpPr>
        <p:spPr>
          <a:xfrm>
            <a:off x="4098123" y="1770912"/>
            <a:ext cx="5305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</a:rPr>
              <a:t>Hyperfine Structure Contributions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ED7870-3259-E821-88FA-3BD1B1644CAC}"/>
              </a:ext>
            </a:extLst>
          </p:cNvPr>
          <p:cNvSpPr/>
          <p:nvPr/>
        </p:nvSpPr>
        <p:spPr>
          <a:xfrm>
            <a:off x="1097280" y="2445446"/>
            <a:ext cx="5892664" cy="827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F6B731-6E5D-0D60-9C31-D7C476AD3B16}"/>
                  </a:ext>
                </a:extLst>
              </p:cNvPr>
              <p:cNvSpPr txBox="1"/>
              <p:nvPr/>
            </p:nvSpPr>
            <p:spPr>
              <a:xfrm>
                <a:off x="818902" y="2491177"/>
                <a:ext cx="6379744" cy="7362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subSup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𝒕𝒉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̃"/>
                              <m:ctrlPr>
                                <a:rPr lang="en-US" b="1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sepChr m:val=",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sepChr m:val=","/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e>
                                <m:sup>
                                  <m:r>
                                    <a:rPr lang="en-US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F6B731-6E5D-0D60-9C31-D7C476AD3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02" y="2491177"/>
                <a:ext cx="6379744" cy="7362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D9E0B66-95AB-25E1-2D66-905A0590A477}"/>
              </a:ext>
            </a:extLst>
          </p:cNvPr>
          <p:cNvSpPr/>
          <p:nvPr/>
        </p:nvSpPr>
        <p:spPr>
          <a:xfrm>
            <a:off x="1097280" y="4802902"/>
            <a:ext cx="3125939" cy="827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099AF2-2C88-3438-1944-FB2274BD9AE1}"/>
                  </a:ext>
                </a:extLst>
              </p:cNvPr>
              <p:cNvSpPr txBox="1"/>
              <p:nvPr/>
            </p:nvSpPr>
            <p:spPr>
              <a:xfrm>
                <a:off x="-491158" y="4906822"/>
                <a:ext cx="6379744" cy="619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𝒑𝒐𝒍</m:t>
                          </m:r>
                        </m:sub>
                      </m:sSub>
                      <m:r>
                        <a:rPr lang="en-US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𝜿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099AF2-2C88-3438-1944-FB2274BD9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1158" y="4906822"/>
                <a:ext cx="6379744" cy="6198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Down 20">
            <a:extLst>
              <a:ext uri="{FF2B5EF4-FFF2-40B4-BE49-F238E27FC236}">
                <a16:creationId xmlns:a16="http://schemas.microsoft.com/office/drawing/2014/main" id="{D9AD0B31-6A3A-BDC5-12C6-A504930A6780}"/>
              </a:ext>
            </a:extLst>
          </p:cNvPr>
          <p:cNvSpPr/>
          <p:nvPr/>
        </p:nvSpPr>
        <p:spPr>
          <a:xfrm>
            <a:off x="3099141" y="4349383"/>
            <a:ext cx="245476" cy="31467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5953E5-D297-0D76-CCDB-7E6F1EEC9F7A}"/>
              </a:ext>
            </a:extLst>
          </p:cNvPr>
          <p:cNvSpPr txBox="1"/>
          <p:nvPr/>
        </p:nvSpPr>
        <p:spPr>
          <a:xfrm>
            <a:off x="5351389" y="5064906"/>
            <a:ext cx="626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Dominating Source of Hydrogen Hyperfine Splitting Uncertainty!</a:t>
            </a:r>
          </a:p>
        </p:txBody>
      </p:sp>
    </p:spTree>
    <p:extLst>
      <p:ext uri="{BB962C8B-B14F-4D97-AF65-F5344CB8AC3E}">
        <p14:creationId xmlns:p14="http://schemas.microsoft.com/office/powerpoint/2010/main" val="372627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Lab and Partnership Logos | Jefferson Lab">
            <a:extLst>
              <a:ext uri="{FF2B5EF4-FFF2-40B4-BE49-F238E27FC236}">
                <a16:creationId xmlns:a16="http://schemas.microsoft.com/office/drawing/2014/main" id="{D22622E8-CFF9-6923-5A15-F32E39589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53" y="1810512"/>
            <a:ext cx="188976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F66DB-411A-2C78-6780-4BEA5B351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30" y="294595"/>
            <a:ext cx="11418570" cy="1450757"/>
          </a:xfrm>
        </p:spPr>
        <p:txBody>
          <a:bodyPr/>
          <a:lstStyle/>
          <a:p>
            <a:r>
              <a:rPr lang="en-US" dirty="0"/>
              <a:t>Thomas Jefferson National Accelerator Facility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0826B-0F9A-4641-D38B-D1864CBC4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940831"/>
            <a:ext cx="5596414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                                  is a premier facility in Newport News, VA, USA for electron scattering experiments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1400 Meter “Racetrack” Linear Accelerator with 4 experimental halls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Spin polarized electron beam with energy</a:t>
            </a:r>
            <a:br>
              <a:rPr lang="en-US" dirty="0"/>
            </a:br>
            <a:r>
              <a:rPr lang="en-US" dirty="0"/>
              <a:t>up to </a:t>
            </a:r>
            <a:r>
              <a:rPr lang="en-US" b="1" dirty="0"/>
              <a:t>12 GeV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Current ranges from 50 </a:t>
            </a:r>
            <a:r>
              <a:rPr lang="en-US" dirty="0" err="1"/>
              <a:t>nA</a:t>
            </a:r>
            <a:r>
              <a:rPr lang="en-US" dirty="0"/>
              <a:t> – 85 </a:t>
            </a:r>
            <a:r>
              <a:rPr lang="en-US" dirty="0" err="1"/>
              <a:t>uA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Host to a number of completed experiments measuring </a:t>
            </a:r>
            <a:r>
              <a:rPr lang="en-US" b="1" dirty="0">
                <a:solidFill>
                  <a:srgbClr val="00B050"/>
                </a:solidFill>
              </a:rPr>
              <a:t>spin structure functions </a:t>
            </a:r>
            <a:r>
              <a:rPr lang="en-US" dirty="0"/>
              <a:t>at low Q</a:t>
            </a:r>
            <a:r>
              <a:rPr lang="en-US" baseline="30000" dirty="0"/>
              <a:t>2</a:t>
            </a:r>
            <a:r>
              <a:rPr lang="en-US" dirty="0"/>
              <a:t>:</a:t>
            </a:r>
            <a:endParaRPr lang="en-US" baseline="30000" dirty="0"/>
          </a:p>
          <a:p>
            <a:pPr>
              <a:buFont typeface="Wingdings" panose="05000000000000000000" pitchFamily="2" charset="2"/>
              <a:buChar char="§"/>
            </a:pPr>
            <a:endParaRPr lang="en-US" b="1" dirty="0"/>
          </a:p>
        </p:txBody>
      </p:sp>
      <p:pic>
        <p:nvPicPr>
          <p:cNvPr id="2050" name="Picture 2" descr="Thomas Jefferson National Accelerator Facility | Department of Energy">
            <a:extLst>
              <a:ext uri="{FF2B5EF4-FFF2-40B4-BE49-F238E27FC236}">
                <a16:creationId xmlns:a16="http://schemas.microsoft.com/office/drawing/2014/main" id="{45FA31EF-3213-4F97-8FBC-01E801DF5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939" y="1853133"/>
            <a:ext cx="5131118" cy="41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488B9-5599-FB27-91AE-629A9ADEB8D0}"/>
                  </a:ext>
                </a:extLst>
              </p:cNvPr>
              <p:cNvSpPr txBox="1"/>
              <p:nvPr/>
            </p:nvSpPr>
            <p:spPr>
              <a:xfrm>
                <a:off x="1611472" y="5078241"/>
                <a:ext cx="55056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E94-010 (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Neutron</a:t>
                </a:r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1600" dirty="0"/>
                  <a:t>/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r>
                  <a:rPr lang="en-US" sz="1600" dirty="0"/>
                  <a:t>EG1b (</a:t>
                </a:r>
                <a:r>
                  <a:rPr lang="en-US" sz="1600" dirty="0">
                    <a:solidFill>
                      <a:srgbClr val="FF0000"/>
                    </a:solidFill>
                  </a:rPr>
                  <a:t>Proton</a:t>
                </a:r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r>
                  <a:rPr lang="en-US" sz="1600" dirty="0"/>
                  <a:t>E97-110 [</a:t>
                </a:r>
                <a:r>
                  <a:rPr lang="en-US" sz="1600" dirty="0" err="1"/>
                  <a:t>saGDH</a:t>
                </a:r>
                <a:r>
                  <a:rPr lang="en-US" sz="1600" dirty="0"/>
                  <a:t>] (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Neutron</a:t>
                </a:r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1600" dirty="0"/>
                  <a:t>/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r>
                  <a:rPr lang="en-US" sz="1600" dirty="0"/>
                  <a:t>E08-027 [g2p] (</a:t>
                </a:r>
                <a:r>
                  <a:rPr lang="en-US" sz="1600" dirty="0">
                    <a:solidFill>
                      <a:srgbClr val="FF0000"/>
                    </a:solidFill>
                  </a:rPr>
                  <a:t>Proton</a:t>
                </a:r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r>
                  <a:rPr lang="en-US" sz="1600" dirty="0"/>
                  <a:t>E03-006/E06-017 [EG4] (</a:t>
                </a:r>
                <a:r>
                  <a:rPr lang="en-US" sz="1600" dirty="0">
                    <a:solidFill>
                      <a:srgbClr val="FF0000"/>
                    </a:solidFill>
                  </a:rPr>
                  <a:t>Proton</a:t>
                </a:r>
                <a:r>
                  <a:rPr lang="en-US" sz="1600" dirty="0"/>
                  <a:t>/</a:t>
                </a:r>
                <a:r>
                  <a:rPr lang="en-US" sz="1600" dirty="0">
                    <a:solidFill>
                      <a:schemeClr val="bg1">
                        <a:lumMod val="50000"/>
                      </a:schemeClr>
                    </a:solidFill>
                  </a:rPr>
                  <a:t>Neutron</a:t>
                </a:r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E488B9-5599-FB27-91AE-629A9ADEB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472" y="5078241"/>
                <a:ext cx="5505629" cy="1569660"/>
              </a:xfrm>
              <a:prstGeom prst="rect">
                <a:avLst/>
              </a:prstGeom>
              <a:blipFill>
                <a:blip r:embed="rId4"/>
                <a:stretch>
                  <a:fillRect l="-553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23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B86E2-24A7-FE51-787E-5CBF540EA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Extraction Procedure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D7685D-DC03-B96C-F1C6-5758DD46B9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96637"/>
                <a:ext cx="10058400" cy="4358685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Measure inclusively scattered polarized electrons off a longitudinally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) or transversely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/>
                  <a:t>) polarized target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Compare + and – helicity counts for whichever target configurations were used and form </a:t>
                </a:r>
                <a:r>
                  <a:rPr lang="en-US" b="1" dirty="0">
                    <a:solidFill>
                      <a:srgbClr val="7030A0"/>
                    </a:solidFill>
                  </a:rPr>
                  <a:t>asymmetries</a:t>
                </a:r>
                <a:r>
                  <a:rPr lang="en-US" dirty="0"/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Extract an </a:t>
                </a:r>
                <a:r>
                  <a:rPr lang="en-US" b="1" dirty="0">
                    <a:solidFill>
                      <a:srgbClr val="C00000"/>
                    </a:solidFill>
                  </a:rPr>
                  <a:t>unpolarized experimental cross section </a:t>
                </a:r>
                <a:r>
                  <a:rPr lang="en-US" dirty="0"/>
                  <a:t>from the total counts: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Combine into </a:t>
                </a:r>
                <a:r>
                  <a:rPr lang="en-US" b="1" dirty="0">
                    <a:solidFill>
                      <a:srgbClr val="FFC000"/>
                    </a:solidFill>
                  </a:rPr>
                  <a:t>polarized cross section differences</a:t>
                </a:r>
                <a:r>
                  <a:rPr lang="en-US" dirty="0"/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Extract </a:t>
                </a:r>
                <a:r>
                  <a:rPr lang="en-US" b="1" dirty="0">
                    <a:solidFill>
                      <a:srgbClr val="00B050"/>
                    </a:solidFill>
                  </a:rPr>
                  <a:t>spin structure functions </a:t>
                </a:r>
                <a:r>
                  <a:rPr lang="en-US" dirty="0">
                    <a:solidFill>
                      <a:schemeClr val="tx1"/>
                    </a:solidFill>
                  </a:rPr>
                  <a:t>from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D7685D-DC03-B96C-F1C6-5758DD46B9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96637"/>
                <a:ext cx="10058400" cy="4358685"/>
              </a:xfrm>
              <a:blipFill>
                <a:blip r:embed="rId2"/>
                <a:stretch>
                  <a:fillRect l="-1576" t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E5B7E8-1746-EDDC-BB52-693016C9A65F}"/>
                  </a:ext>
                </a:extLst>
              </p:cNvPr>
              <p:cNvSpPr txBox="1"/>
              <p:nvPr/>
            </p:nvSpPr>
            <p:spPr>
              <a:xfrm>
                <a:off x="2865494" y="3269922"/>
                <a:ext cx="2305695" cy="453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↑⇒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↑⇒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E5B7E8-1746-EDDC-BB52-693016C9A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494" y="3269922"/>
                <a:ext cx="2305695" cy="4536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A2F0BA-AFFD-E4F3-CD7F-416B8A7C0A2E}"/>
                  </a:ext>
                </a:extLst>
              </p:cNvPr>
              <p:cNvSpPr txBox="1"/>
              <p:nvPr/>
            </p:nvSpPr>
            <p:spPr>
              <a:xfrm>
                <a:off x="5006254" y="3269922"/>
                <a:ext cx="2305695" cy="453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↑⇑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↑⇑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A2F0BA-AFFD-E4F3-CD7F-416B8A7C0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254" y="3269922"/>
                <a:ext cx="2305695" cy="4536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51737F-2E5E-11B9-24D5-4590F79698FF}"/>
                  </a:ext>
                </a:extLst>
              </p:cNvPr>
              <p:cNvSpPr txBox="1"/>
              <p:nvPr/>
            </p:nvSpPr>
            <p:spPr>
              <a:xfrm>
                <a:off x="3907157" y="4206160"/>
                <a:ext cx="2528064" cy="448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𝑑𝐸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𝐿𝑇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ΔΩΔ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51737F-2E5E-11B9-24D5-4590F7969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157" y="4206160"/>
                <a:ext cx="2528064" cy="448584"/>
              </a:xfrm>
              <a:prstGeom prst="rect">
                <a:avLst/>
              </a:prstGeom>
              <a:blipFill>
                <a:blip r:embed="rId5"/>
                <a:stretch>
                  <a:fillRect l="-1446" t="-2703" r="-723" b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297120-9927-CB01-69A6-447F19C940FB}"/>
                  </a:ext>
                </a:extLst>
              </p:cNvPr>
              <p:cNvSpPr txBox="1"/>
              <p:nvPr/>
            </p:nvSpPr>
            <p:spPr>
              <a:xfrm>
                <a:off x="5332881" y="5146652"/>
                <a:ext cx="991875" cy="2200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=2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297120-9927-CB01-69A6-447F19C94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881" y="5146652"/>
                <a:ext cx="991875" cy="220060"/>
              </a:xfrm>
              <a:prstGeom prst="rect">
                <a:avLst/>
              </a:prstGeom>
              <a:blipFill>
                <a:blip r:embed="rId6"/>
                <a:stretch>
                  <a:fillRect l="-3681" r="-61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C4F45F-3E7D-0B6B-314D-5183A64F8684}"/>
                  </a:ext>
                </a:extLst>
              </p:cNvPr>
              <p:cNvSpPr txBox="1"/>
              <p:nvPr/>
            </p:nvSpPr>
            <p:spPr>
              <a:xfrm>
                <a:off x="4064101" y="5151268"/>
                <a:ext cx="10559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=2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C4F45F-3E7D-0B6B-314D-5183A64F8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101" y="5151268"/>
                <a:ext cx="1055995" cy="215444"/>
              </a:xfrm>
              <a:prstGeom prst="rect">
                <a:avLst/>
              </a:prstGeom>
              <a:blipFill>
                <a:blip r:embed="rId7"/>
                <a:stretch>
                  <a:fillRect l="-3468" r="-578" b="-1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EE5333-3C31-4F6B-A28D-B18EFF2A5C18}"/>
                  </a:ext>
                </a:extLst>
              </p:cNvPr>
              <p:cNvSpPr txBox="1"/>
              <p:nvPr/>
            </p:nvSpPr>
            <p:spPr>
              <a:xfrm>
                <a:off x="5911195" y="5848245"/>
                <a:ext cx="4232890" cy="486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  <m:func>
                                    <m:func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4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EE5333-3C31-4F6B-A28D-B18EFF2A5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195" y="5848245"/>
                <a:ext cx="4232890" cy="4860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4367D-BD76-945D-0528-A20FEFA4163A}"/>
                  </a:ext>
                </a:extLst>
              </p:cNvPr>
              <p:cNvSpPr txBox="1"/>
              <p:nvPr/>
            </p:nvSpPr>
            <p:spPr>
              <a:xfrm>
                <a:off x="1649810" y="5834773"/>
                <a:ext cx="3803477" cy="4642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l-G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4367D-BD76-945D-0528-A20FEFA41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810" y="5834773"/>
                <a:ext cx="3803477" cy="4642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E84FE0A-F45E-BBD7-68BE-C34298AF1DDC}"/>
              </a:ext>
            </a:extLst>
          </p:cNvPr>
          <p:cNvSpPr txBox="1"/>
          <p:nvPr/>
        </p:nvSpPr>
        <p:spPr>
          <a:xfrm>
            <a:off x="6607969" y="4205105"/>
            <a:ext cx="3952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b="1" dirty="0">
                <a:solidFill>
                  <a:srgbClr val="C00000"/>
                </a:solidFill>
              </a:rPr>
              <a:t>Or</a:t>
            </a:r>
            <a:r>
              <a:rPr lang="en-US" dirty="0">
                <a:solidFill>
                  <a:srgbClr val="C00000"/>
                </a:solidFill>
              </a:rPr>
              <a:t> use world data for unpolarized part)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58DFAB-E211-8B8F-AF2D-3D243F875BBD}"/>
              </a:ext>
            </a:extLst>
          </p:cNvPr>
          <p:cNvSpPr txBox="1"/>
          <p:nvPr/>
        </p:nvSpPr>
        <p:spPr>
          <a:xfrm>
            <a:off x="6607969" y="5072016"/>
            <a:ext cx="541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(EG4 directly measured these cross section differences) </a:t>
            </a:r>
          </a:p>
        </p:txBody>
      </p:sp>
    </p:spTree>
    <p:extLst>
      <p:ext uri="{BB962C8B-B14F-4D97-AF65-F5344CB8AC3E}">
        <p14:creationId xmlns:p14="http://schemas.microsoft.com/office/powerpoint/2010/main" val="422215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DCCB8-4C5F-C9C5-5F14-F186B231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E94-010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CB73A-14DE-1059-C686-DC89575B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86" y="2220086"/>
            <a:ext cx="3458354" cy="338291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Ran in 1998 in </a:t>
            </a:r>
            <a:r>
              <a:rPr lang="en-US" b="1" dirty="0">
                <a:solidFill>
                  <a:srgbClr val="C00000"/>
                </a:solidFill>
              </a:rPr>
              <a:t>Hall 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Polarized </a:t>
            </a:r>
            <a:r>
              <a:rPr lang="en-US" baseline="30000" dirty="0"/>
              <a:t>3</a:t>
            </a:r>
            <a:r>
              <a:rPr lang="en-US" dirty="0"/>
              <a:t>He Target used to extract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neutron</a:t>
            </a:r>
            <a:r>
              <a:rPr lang="en-US" dirty="0"/>
              <a:t> structure functions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Scattered electrons measured with Hall A High Resolution Spectrometers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Spins of the two protons in </a:t>
            </a:r>
            <a:r>
              <a:rPr lang="en-US" baseline="30000" dirty="0"/>
              <a:t>3</a:t>
            </a:r>
            <a:r>
              <a:rPr lang="en-US" dirty="0"/>
              <a:t>He are </a:t>
            </a:r>
            <a:r>
              <a:rPr lang="en-US" dirty="0" err="1"/>
              <a:t>antialigned</a:t>
            </a:r>
            <a:r>
              <a:rPr lang="en-US" dirty="0"/>
              <a:t> in ground state, so spin is dominated by the neutron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aseline="30000" dirty="0"/>
          </a:p>
          <a:p>
            <a:pPr>
              <a:buFont typeface="Wingdings" panose="05000000000000000000" pitchFamily="2" charset="2"/>
              <a:buChar char="§"/>
            </a:pPr>
            <a:endParaRPr lang="en-US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FEA81-FC02-85C1-0419-DDBCA97E0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979" y="2453288"/>
            <a:ext cx="3858340" cy="2570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3CF51E-A194-767E-8EF5-AC5DA2690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0" y="2453288"/>
            <a:ext cx="3781901" cy="28469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539483-5139-5231-6CCE-959C8F4C197B}"/>
              </a:ext>
            </a:extLst>
          </p:cNvPr>
          <p:cNvSpPr txBox="1"/>
          <p:nvPr/>
        </p:nvSpPr>
        <p:spPr>
          <a:xfrm>
            <a:off x="6835432" y="5122260"/>
            <a:ext cx="16385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K. </a:t>
            </a:r>
            <a:r>
              <a:rPr lang="en-US" sz="1000" b="1" dirty="0" err="1">
                <a:solidFill>
                  <a:schemeClr val="bg1">
                    <a:lumMod val="50000"/>
                  </a:schemeClr>
                </a:solidFill>
              </a:rPr>
              <a:t>Slifer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 Ph.D. Thesis (2004)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72D082-F50F-2CBD-8E31-08DA7D5A6532}"/>
              </a:ext>
            </a:extLst>
          </p:cNvPr>
          <p:cNvSpPr txBox="1"/>
          <p:nvPr/>
        </p:nvSpPr>
        <p:spPr>
          <a:xfrm>
            <a:off x="362078" y="5616076"/>
            <a:ext cx="660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First look at intermediate to low Q</a:t>
            </a:r>
            <a:r>
              <a:rPr lang="en-US" sz="2000" baseline="30000" dirty="0"/>
              <a:t>2</a:t>
            </a:r>
            <a:r>
              <a:rPr lang="en-US" sz="2000" dirty="0"/>
              <a:t> neutron spin structure!</a:t>
            </a:r>
          </a:p>
        </p:txBody>
      </p:sp>
    </p:spTree>
    <p:extLst>
      <p:ext uri="{BB962C8B-B14F-4D97-AF65-F5344CB8AC3E}">
        <p14:creationId xmlns:p14="http://schemas.microsoft.com/office/powerpoint/2010/main" val="744773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CDD46-ACFE-EF82-F3FA-80EAD3A2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E94-010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F91F3-0763-A1AE-132E-99BA3F6698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07581" y="1939742"/>
                <a:ext cx="3987766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𝐿𝑇</m:t>
                        </m:r>
                      </m:sub>
                    </m:sSub>
                  </m:oMath>
                </a14:m>
                <a:r>
                  <a:rPr lang="en-US" dirty="0"/>
                  <a:t> a benchmark test of </a:t>
                </a:r>
                <a:r>
                  <a:rPr lang="en-US" dirty="0">
                    <a:solidFill>
                      <a:schemeClr val="tx1"/>
                    </a:solidFill>
                    <a:highlight>
                      <a:srgbClr val="FFFFFF"/>
                    </a:highlight>
                    <a:latin typeface="Source Sans Pro" panose="020B0503030403020204" pitchFamily="34" charset="0"/>
                  </a:rPr>
                  <a:t>𝛘</a:t>
                </a:r>
                <a:r>
                  <a:rPr lang="en-US" dirty="0"/>
                  <a:t>PT due to insensitivity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(1232) resonance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E94010 results disagreed with </a:t>
                </a:r>
                <a:r>
                  <a:rPr lang="en-US" dirty="0">
                    <a:solidFill>
                      <a:schemeClr val="tx1"/>
                    </a:solidFill>
                    <a:highlight>
                      <a:srgbClr val="FFFFFF"/>
                    </a:highlight>
                    <a:latin typeface="Source Sans Pro" panose="020B0503030403020204" pitchFamily="34" charset="0"/>
                  </a:rPr>
                  <a:t>𝛘</a:t>
                </a:r>
                <a:r>
                  <a:rPr lang="en-US" dirty="0"/>
                  <a:t>PT at low Q</a:t>
                </a:r>
                <a:r>
                  <a:rPr lang="en-US" baseline="30000" dirty="0"/>
                  <a:t>2</a:t>
                </a:r>
                <a:r>
                  <a:rPr lang="en-US" dirty="0"/>
                  <a:t> at the time: 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en-US" b="1" i="1" u="sng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𝑳𝑻</m:t>
                        </m:r>
                      </m:sub>
                    </m:sSub>
                  </m:oMath>
                </a14:m>
                <a:r>
                  <a:rPr lang="en-US" b="1" u="sng" dirty="0">
                    <a:solidFill>
                      <a:srgbClr val="FF0000"/>
                    </a:solidFill>
                  </a:rPr>
                  <a:t> Puzzle”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baseline="300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baseline="30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results found no B.C. Sum Rule violation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baseline="-25000" dirty="0"/>
                  <a:t>1</a:t>
                </a:r>
                <a:r>
                  <a:rPr lang="en-US" dirty="0"/>
                  <a:t> results seem to be converging to GDH slope and agree with Bernard et al. calculation at low Q</a:t>
                </a:r>
                <a:r>
                  <a:rPr lang="en-US" baseline="30000" dirty="0"/>
                  <a:t>2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F91F3-0763-A1AE-132E-99BA3F669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07581" y="1939742"/>
                <a:ext cx="3987766" cy="4023360"/>
              </a:xfrm>
              <a:blipFill>
                <a:blip r:embed="rId2"/>
                <a:stretch>
                  <a:fillRect l="-3670" t="-1818" r="-5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F47C487-40DA-4EE5-F25C-4128BA778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58" y="1845734"/>
            <a:ext cx="3727660" cy="4355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D37953-7A7D-2154-F128-22B74665C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569" y="1939742"/>
            <a:ext cx="2575886" cy="41172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914242-4421-CED2-C105-65184AD720CD}"/>
              </a:ext>
            </a:extLst>
          </p:cNvPr>
          <p:cNvSpPr txBox="1"/>
          <p:nvPr/>
        </p:nvSpPr>
        <p:spPr>
          <a:xfrm>
            <a:off x="782050" y="1737360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M. </a:t>
            </a:r>
            <a:r>
              <a:rPr lang="en-US" sz="1000" b="1" dirty="0" err="1">
                <a:solidFill>
                  <a:schemeClr val="bg1">
                    <a:lumMod val="50000"/>
                  </a:schemeClr>
                </a:solidFill>
              </a:rPr>
              <a:t>Amarian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Phys. Rev. Lett. 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</a:rPr>
              <a:t>93</a:t>
            </a:r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, 152301 (2008)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BC48C-953E-14B1-67A4-9B38C8A05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902" y="1983581"/>
            <a:ext cx="2575886" cy="41525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7988D8-C9BF-9686-AE70-DEE45F7C1275}"/>
              </a:ext>
            </a:extLst>
          </p:cNvPr>
          <p:cNvSpPr txBox="1"/>
          <p:nvPr/>
        </p:nvSpPr>
        <p:spPr>
          <a:xfrm>
            <a:off x="3977677" y="1737360"/>
            <a:ext cx="2972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M. </a:t>
            </a:r>
            <a:r>
              <a:rPr lang="en-US" sz="1000" b="1" dirty="0" err="1">
                <a:solidFill>
                  <a:schemeClr val="bg1">
                    <a:lumMod val="50000"/>
                  </a:schemeClr>
                </a:solidFill>
              </a:rPr>
              <a:t>Amarian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 et al., </a:t>
            </a:r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Phys. Rev. Lett. </a:t>
            </a: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highlight>
                  <a:srgbClr val="FFFFFF"/>
                </a:highlight>
              </a:rPr>
              <a:t>92</a:t>
            </a:r>
            <a:r>
              <a:rPr lang="en-US" sz="1000" b="1" i="0" dirty="0">
                <a:solidFill>
                  <a:schemeClr val="bg1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, 022301 (2004)</a:t>
            </a:r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483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5">
      <a:dk1>
        <a:srgbClr val="FFFFFF"/>
      </a:dk1>
      <a:lt1>
        <a:srgbClr val="000000"/>
      </a:lt1>
      <a:dk2>
        <a:srgbClr val="FFFFFF"/>
      </a:dk2>
      <a:lt2>
        <a:srgbClr val="7B7B7B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12992</TotalTime>
  <Words>2472</Words>
  <Application>Microsoft Office PowerPoint</Application>
  <PresentationFormat>Widescreen</PresentationFormat>
  <Paragraphs>275</Paragraphs>
  <Slides>40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Aldhabi</vt:lpstr>
      <vt:lpstr>Amasis MT Pro Black</vt:lpstr>
      <vt:lpstr>-apple-system</vt:lpstr>
      <vt:lpstr>Aptos</vt:lpstr>
      <vt:lpstr>Calibri</vt:lpstr>
      <vt:lpstr>Calibri Light</vt:lpstr>
      <vt:lpstr>Cambria Math</vt:lpstr>
      <vt:lpstr>Lucida Grande</vt:lpstr>
      <vt:lpstr>Source Sans Pro</vt:lpstr>
      <vt:lpstr>Wingdings</vt:lpstr>
      <vt:lpstr>Wingdings 2</vt:lpstr>
      <vt:lpstr>Retrospect</vt:lpstr>
      <vt:lpstr>Low Q2 Spin Structure Results from</vt:lpstr>
      <vt:lpstr>Testing Chiral Perturbation Theory with Polarizabilities</vt:lpstr>
      <vt:lpstr>Spin Structure Functions</vt:lpstr>
      <vt:lpstr>Moments &amp; Polarizabilities</vt:lpstr>
      <vt:lpstr>Moments &amp; Polarizabilities</vt:lpstr>
      <vt:lpstr>Thomas Jefferson National Accelerator Facility</vt:lpstr>
      <vt:lpstr>General Extraction Procedure</vt:lpstr>
      <vt:lpstr>E94-010 Experiment</vt:lpstr>
      <vt:lpstr>E94-010 Results</vt:lpstr>
      <vt:lpstr>PowerPoint Presentation</vt:lpstr>
      <vt:lpstr>EG1b Experiment</vt:lpstr>
      <vt:lpstr>EG1b Structure Function Results</vt:lpstr>
      <vt:lpstr>EG1b Moment Results</vt:lpstr>
      <vt:lpstr>PowerPoint Presentation</vt:lpstr>
      <vt:lpstr>E97-110 Experiment (Small-Angle GDH)</vt:lpstr>
      <vt:lpstr>Small-Angle GDH Results (SSF)</vt:lpstr>
      <vt:lpstr>Small-Angle GDH – GDH Sum Rule</vt:lpstr>
      <vt:lpstr>Small-Angle GDH Polarizabilities</vt:lpstr>
      <vt:lpstr>PowerPoint Presentation</vt:lpstr>
      <vt:lpstr>g2p Experiment</vt:lpstr>
      <vt:lpstr>g2p Results (SSF)</vt:lpstr>
      <vt:lpstr>g2p Results (δ_LT)</vt:lpstr>
      <vt:lpstr>g2p Results ((d_2 ) ̅)</vt:lpstr>
      <vt:lpstr>g2p Results (Γ2)</vt:lpstr>
      <vt:lpstr>g2p Results (Γ2)</vt:lpstr>
      <vt:lpstr>PowerPoint Presentation</vt:lpstr>
      <vt:lpstr>EG4 Experiment</vt:lpstr>
      <vt:lpstr>EG4 Results (SSF)</vt:lpstr>
      <vt:lpstr>EG4 Results (GDH Sum) [Proton]</vt:lpstr>
      <vt:lpstr>EG4 Results (γ_0) [Proton]</vt:lpstr>
      <vt:lpstr>EG4 Results [Neutron]</vt:lpstr>
      <vt:lpstr>EG4 Results (Γ1) [Neutron]</vt:lpstr>
      <vt:lpstr>EG4 Results (γ_0) [Neutron]</vt:lpstr>
      <vt:lpstr>g2p / EG4 Hydrogen Hyperfine Splitting</vt:lpstr>
      <vt:lpstr>g2p / EG4 Hydrogen Hyperfine Splitting</vt:lpstr>
      <vt:lpstr>HFS Analysis – Zemach Radius</vt:lpstr>
      <vt:lpstr>Transition Region g2p Proposal</vt:lpstr>
      <vt:lpstr>Recent Publications</vt:lpstr>
      <vt:lpstr>State of Comparisons to 𝛘PT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Ruth</dc:creator>
  <cp:lastModifiedBy>David Ruth</cp:lastModifiedBy>
  <cp:revision>29</cp:revision>
  <dcterms:created xsi:type="dcterms:W3CDTF">2024-08-20T20:10:35Z</dcterms:created>
  <dcterms:modified xsi:type="dcterms:W3CDTF">2024-08-29T21:27:58Z</dcterms:modified>
</cp:coreProperties>
</file>